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6" r:id="rId1"/>
    <p:sldMasterId id="2147483732" r:id="rId2"/>
  </p:sldMasterIdLst>
  <p:notesMasterIdLst>
    <p:notesMasterId r:id="rId29"/>
  </p:notesMasterIdLst>
  <p:handoutMasterIdLst>
    <p:handoutMasterId r:id="rId30"/>
  </p:handoutMasterIdLst>
  <p:sldIdLst>
    <p:sldId id="256" r:id="rId3"/>
    <p:sldId id="262" r:id="rId4"/>
    <p:sldId id="263" r:id="rId5"/>
    <p:sldId id="264" r:id="rId6"/>
    <p:sldId id="265" r:id="rId7"/>
    <p:sldId id="266" r:id="rId8"/>
    <p:sldId id="267" r:id="rId9"/>
    <p:sldId id="268" r:id="rId10"/>
    <p:sldId id="269" r:id="rId11"/>
    <p:sldId id="270" r:id="rId12"/>
    <p:sldId id="271" r:id="rId13"/>
    <p:sldId id="272" r:id="rId14"/>
    <p:sldId id="273" r:id="rId15"/>
    <p:sldId id="275" r:id="rId16"/>
    <p:sldId id="276" r:id="rId17"/>
    <p:sldId id="277" r:id="rId18"/>
    <p:sldId id="278" r:id="rId19"/>
    <p:sldId id="279" r:id="rId20"/>
    <p:sldId id="280" r:id="rId21"/>
    <p:sldId id="281" r:id="rId22"/>
    <p:sldId id="282" r:id="rId23"/>
    <p:sldId id="283" r:id="rId24"/>
    <p:sldId id="284" r:id="rId25"/>
    <p:sldId id="286" r:id="rId26"/>
    <p:sldId id="285" r:id="rId27"/>
    <p:sldId id="257" r:id="rId28"/>
  </p:sldIdLst>
  <p:sldSz cx="9144000" cy="5143500" type="screen16x9"/>
  <p:notesSz cx="6797675" cy="9926638"/>
  <p:defaultTextStyle>
    <a:defPPr>
      <a:defRPr lang="sr-Latn-R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1635"/>
    <a:srgbClr val="D2072A"/>
    <a:srgbClr val="C00000"/>
    <a:srgbClr val="D7182A"/>
    <a:srgbClr val="CC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1476" autoAdjust="0"/>
  </p:normalViewPr>
  <p:slideViewPr>
    <p:cSldViewPr snapToGrid="0">
      <p:cViewPr varScale="1">
        <p:scale>
          <a:sx n="102" d="100"/>
          <a:sy n="102" d="100"/>
        </p:scale>
        <p:origin x="926" y="82"/>
      </p:cViewPr>
      <p:guideLst>
        <p:guide orient="horz" pos="1620"/>
        <p:guide pos="2880"/>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68" d="100"/>
          <a:sy n="68" d="100"/>
        </p:scale>
        <p:origin x="3115" y="8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3" Type="http://schemas.openxmlformats.org/officeDocument/2006/relationships/hyperlink" Target="http://www.srce.unizg.hr/" TargetMode="External"/><Relationship Id="rId2" Type="http://schemas.openxmlformats.org/officeDocument/2006/relationships/image" Target="../media/image7.png"/><Relationship Id="rId1" Type="http://schemas.openxmlformats.org/officeDocument/2006/relationships/theme" Target="../theme/theme4.xml"/><Relationship Id="rId4" Type="http://schemas.openxmlformats.org/officeDocument/2006/relationships/image" Target="../media/image8.gif"/></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F9853DB-230B-4F3D-B9BF-250411BF9C4B}" type="datetimeFigureOut">
              <a:rPr lang="hr-HR" smtClean="0"/>
              <a:t>22.01.2026.</a:t>
            </a:fld>
            <a:endParaRPr lang="hr-HR"/>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hr-HR"/>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94BA04F5-5F63-4D08-AD88-EB891A182B2F}" type="slidenum">
              <a:rPr lang="hr-HR" smtClean="0"/>
              <a:t>‹#›</a:t>
            </a:fld>
            <a:endParaRPr lang="hr-H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8424" y="9029196"/>
            <a:ext cx="685385" cy="270000"/>
          </a:xfrm>
          <a:prstGeom prst="rect">
            <a:avLst/>
          </a:prstGeom>
        </p:spPr>
      </p:pic>
      <p:pic>
        <p:nvPicPr>
          <p:cNvPr id="7" name="Picture 6">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872" y="8948196"/>
            <a:ext cx="1107980" cy="432000"/>
          </a:xfrm>
          <a:prstGeom prst="rect">
            <a:avLst/>
          </a:prstGeom>
        </p:spPr>
      </p:pic>
    </p:spTree>
    <p:extLst>
      <p:ext uri="{BB962C8B-B14F-4D97-AF65-F5344CB8AC3E}">
        <p14:creationId xmlns:p14="http://schemas.microsoft.com/office/powerpoint/2010/main" val="36777418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hyperlink" Target="http://www.srce.unizg.hr/" TargetMode="External"/><Relationship Id="rId2" Type="http://schemas.openxmlformats.org/officeDocument/2006/relationships/image" Target="../media/image7.png"/><Relationship Id="rId1" Type="http://schemas.openxmlformats.org/officeDocument/2006/relationships/theme" Target="../theme/theme3.xml"/><Relationship Id="rId4" Type="http://schemas.openxmlformats.org/officeDocument/2006/relationships/image" Target="../media/image8.gif"/></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EDDF9046-B63C-4A32-BE1A-8D8BC0B360B6}" type="datetimeFigureOut">
              <a:rPr lang="hr-HR" smtClean="0"/>
              <a:t>22.01.2026.</a:t>
            </a:fld>
            <a:endParaRPr lang="hr-HR"/>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hr-HR"/>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hr-HR"/>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57095B1D-EC5B-426D-9BEA-45F6C2B62C27}" type="slidenum">
              <a:rPr lang="hr-HR" smtClean="0"/>
              <a:t>‹#›</a:t>
            </a:fld>
            <a:endParaRPr lang="hr-H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8424" y="9004812"/>
            <a:ext cx="685385" cy="270000"/>
          </a:xfrm>
          <a:prstGeom prst="rect">
            <a:avLst/>
          </a:prstGeom>
        </p:spPr>
      </p:pic>
      <p:pic>
        <p:nvPicPr>
          <p:cNvPr id="9" name="Picture 8">
            <a:hlinkClick r:id="rId3"/>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872" y="8923812"/>
            <a:ext cx="1107980" cy="432000"/>
          </a:xfrm>
          <a:prstGeom prst="rect">
            <a:avLst/>
          </a:prstGeom>
        </p:spPr>
      </p:pic>
    </p:spTree>
    <p:extLst>
      <p:ext uri="{BB962C8B-B14F-4D97-AF65-F5344CB8AC3E}">
        <p14:creationId xmlns:p14="http://schemas.microsoft.com/office/powerpoint/2010/main" val="182036545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hr-HR"/>
          </a:p>
        </p:txBody>
      </p:sp>
      <p:sp>
        <p:nvSpPr>
          <p:cNvPr id="4" name="Slide Number Placeholder 3"/>
          <p:cNvSpPr>
            <a:spLocks noGrp="1"/>
          </p:cNvSpPr>
          <p:nvPr>
            <p:ph type="sldNum" sz="quarter" idx="10"/>
          </p:nvPr>
        </p:nvSpPr>
        <p:spPr/>
        <p:txBody>
          <a:bodyPr/>
          <a:lstStyle/>
          <a:p>
            <a:fld id="{57095B1D-EC5B-426D-9BEA-45F6C2B62C27}" type="slidenum">
              <a:rPr lang="hr-HR" smtClean="0"/>
              <a:t>1</a:t>
            </a:fld>
            <a:endParaRPr lang="hr-HR"/>
          </a:p>
        </p:txBody>
      </p:sp>
    </p:spTree>
    <p:extLst>
      <p:ext uri="{BB962C8B-B14F-4D97-AF65-F5344CB8AC3E}">
        <p14:creationId xmlns:p14="http://schemas.microsoft.com/office/powerpoint/2010/main" val="300394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SPHERE has a twofold logical </a:t>
            </a:r>
            <a:r>
              <a:rPr lang="en-GB" sz="500" dirty="0">
                <a:effectLst/>
                <a:latin typeface="Arial" panose="020B0604020202020204" pitchFamily="34" charset="0"/>
                <a:ea typeface="Times New Roman" panose="02020603050405020304" pitchFamily="18" charset="0"/>
                <a:cs typeface="Times New Roman" panose="02020603050405020304" pitchFamily="18" charset="0"/>
              </a:rPr>
              <a:t>architecture</a:t>
            </a:r>
            <a:r>
              <a:rPr lang="en-GB" sz="600" dirty="0">
                <a:effectLst/>
                <a:latin typeface="Arial" panose="020B0604020202020204" pitchFamily="34" charset="0"/>
                <a:ea typeface="Times New Roman" panose="02020603050405020304" pitchFamily="18" charset="0"/>
                <a:cs typeface="Times New Roman" panose="02020603050405020304" pitchFamily="18" charset="0"/>
              </a:rPr>
              <a:t>. The primary layer is the interoperability hub, a set of databases and APIs used to interchange the information within the alliance. The secondary layer on top of it provides the web applications and access to them via common authentication and authorisation infrastructures.</a:t>
            </a:r>
            <a:endParaRPr lang="hr-HR" sz="600" dirty="0"/>
          </a:p>
          <a:p>
            <a:endParaRPr lang="hr-HR" sz="600" dirty="0"/>
          </a:p>
        </p:txBody>
      </p:sp>
      <p:sp>
        <p:nvSpPr>
          <p:cNvPr id="4" name="Slide Number Placeholder 3"/>
          <p:cNvSpPr>
            <a:spLocks noGrp="1"/>
          </p:cNvSpPr>
          <p:nvPr>
            <p:ph type="sldNum" sz="quarter" idx="5"/>
          </p:nvPr>
        </p:nvSpPr>
        <p:spPr/>
        <p:txBody>
          <a:bodyPr/>
          <a:lstStyle/>
          <a:p>
            <a:fld id="{57095B1D-EC5B-426D-9BEA-45F6C2B62C27}" type="slidenum">
              <a:rPr lang="hr-HR" smtClean="0"/>
              <a:t>17</a:t>
            </a:fld>
            <a:endParaRPr lang="hr-HR"/>
          </a:p>
        </p:txBody>
      </p:sp>
    </p:spTree>
    <p:extLst>
      <p:ext uri="{BB962C8B-B14F-4D97-AF65-F5344CB8AC3E}">
        <p14:creationId xmlns:p14="http://schemas.microsoft.com/office/powerpoint/2010/main" val="3288519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www.srce.unizg.hr/en" TargetMode="External"/><Relationship Id="rId7"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hyperlink" Target="http://www.srce.unizg.hr/" TargetMode="Externa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datni naslovni slid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353A74F-4DD0-138A-975C-5030F8A829F8}"/>
              </a:ext>
            </a:extLst>
          </p:cNvPr>
          <p:cNvSpPr>
            <a:spLocks noGrp="1"/>
          </p:cNvSpPr>
          <p:nvPr>
            <p:ph type="ctrTitle" hasCustomPrompt="1"/>
          </p:nvPr>
        </p:nvSpPr>
        <p:spPr>
          <a:xfrm>
            <a:off x="1694090" y="1694903"/>
            <a:ext cx="5755821" cy="691200"/>
          </a:xfrm>
        </p:spPr>
        <p:txBody>
          <a:bodyPr anchor="b">
            <a:normAutofit/>
          </a:bodyPr>
          <a:lstStyle>
            <a:lvl1pPr algn="ctr">
              <a:defRPr sz="2400">
                <a:solidFill>
                  <a:schemeClr val="tx1">
                    <a:lumMod val="95000"/>
                    <a:lumOff val="5000"/>
                  </a:schemeClr>
                </a:solidFill>
              </a:defRPr>
            </a:lvl1pPr>
          </a:lstStyle>
          <a:p>
            <a:r>
              <a:rPr lang="hr-HR" dirty="0"/>
              <a:t>Kliknite da biste uredili stil naslova matrice</a:t>
            </a:r>
          </a:p>
        </p:txBody>
      </p:sp>
      <p:sp>
        <p:nvSpPr>
          <p:cNvPr id="7" name="Subtitle 2">
            <a:extLst>
              <a:ext uri="{FF2B5EF4-FFF2-40B4-BE49-F238E27FC236}">
                <a16:creationId xmlns:a16="http://schemas.microsoft.com/office/drawing/2014/main" id="{D25F8E03-8A89-5F11-2482-9205EF7B53AE}"/>
              </a:ext>
            </a:extLst>
          </p:cNvPr>
          <p:cNvSpPr>
            <a:spLocks noGrp="1"/>
          </p:cNvSpPr>
          <p:nvPr>
            <p:ph type="subTitle" idx="1"/>
          </p:nvPr>
        </p:nvSpPr>
        <p:spPr>
          <a:xfrm>
            <a:off x="2000250" y="2732813"/>
            <a:ext cx="5143500" cy="1241822"/>
          </a:xfrm>
        </p:spPr>
        <p:txBody>
          <a:bodyPr>
            <a:noAutofit/>
          </a:bodyPr>
          <a:lstStyle>
            <a:lvl1pPr marL="0" indent="0" algn="ctr">
              <a:buNone/>
              <a:defRPr sz="1400"/>
            </a:lvl1pPr>
            <a:lvl2pPr marL="257169" indent="0" algn="ctr">
              <a:buNone/>
              <a:defRPr sz="1125"/>
            </a:lvl2pPr>
            <a:lvl3pPr marL="514337" indent="0" algn="ctr">
              <a:buNone/>
              <a:defRPr sz="1013"/>
            </a:lvl3pPr>
            <a:lvl4pPr marL="771506" indent="0" algn="ctr">
              <a:buNone/>
              <a:defRPr sz="900"/>
            </a:lvl4pPr>
            <a:lvl5pPr marL="1028675" indent="0" algn="ctr">
              <a:buNone/>
              <a:defRPr sz="900"/>
            </a:lvl5pPr>
            <a:lvl6pPr marL="1285843" indent="0" algn="ctr">
              <a:buNone/>
              <a:defRPr sz="900"/>
            </a:lvl6pPr>
            <a:lvl7pPr marL="1543011" indent="0" algn="ctr">
              <a:buNone/>
              <a:defRPr sz="900"/>
            </a:lvl7pPr>
            <a:lvl8pPr marL="1800180" indent="0" algn="ctr">
              <a:buNone/>
              <a:defRPr sz="900"/>
            </a:lvl8pPr>
            <a:lvl9pPr marL="2057349" indent="0" algn="ctr">
              <a:buNone/>
              <a:defRPr sz="900"/>
            </a:lvl9pPr>
          </a:lstStyle>
          <a:p>
            <a:r>
              <a:rPr lang="hr-HR" dirty="0"/>
              <a:t>Kliknite da biste uredili stil podnaslova matrice</a:t>
            </a:r>
          </a:p>
        </p:txBody>
      </p:sp>
      <p:cxnSp>
        <p:nvCxnSpPr>
          <p:cNvPr id="9" name="Straight Connector 8">
            <a:extLst>
              <a:ext uri="{FF2B5EF4-FFF2-40B4-BE49-F238E27FC236}">
                <a16:creationId xmlns:a16="http://schemas.microsoft.com/office/drawing/2014/main" id="{59F21C0B-EC09-4837-B2A6-D55A3986B074}"/>
              </a:ext>
            </a:extLst>
          </p:cNvPr>
          <p:cNvCxnSpPr>
            <a:cxnSpLocks/>
          </p:cNvCxnSpPr>
          <p:nvPr/>
        </p:nvCxnSpPr>
        <p:spPr>
          <a:xfrm>
            <a:off x="1615381" y="2611370"/>
            <a:ext cx="5915025" cy="0"/>
          </a:xfrm>
          <a:prstGeom prst="line">
            <a:avLst/>
          </a:prstGeom>
        </p:spPr>
        <p:style>
          <a:lnRef idx="1">
            <a:schemeClr val="accent2"/>
          </a:lnRef>
          <a:fillRef idx="0">
            <a:schemeClr val="accent2"/>
          </a:fillRef>
          <a:effectRef idx="0">
            <a:schemeClr val="accent2"/>
          </a:effectRef>
          <a:fontRef idx="minor">
            <a:schemeClr val="tx1"/>
          </a:fontRef>
        </p:style>
      </p:cxnSp>
      <p:sp>
        <p:nvSpPr>
          <p:cNvPr id="2" name="Date Placeholder 1">
            <a:extLst>
              <a:ext uri="{FF2B5EF4-FFF2-40B4-BE49-F238E27FC236}">
                <a16:creationId xmlns:a16="http://schemas.microsoft.com/office/drawing/2014/main" id="{E6801C58-8B03-4514-8919-2916CC7BBA64}"/>
              </a:ext>
            </a:extLst>
          </p:cNvPr>
          <p:cNvSpPr>
            <a:spLocks noGrp="1"/>
          </p:cNvSpPr>
          <p:nvPr>
            <p:ph type="dt" sz="half" idx="10"/>
          </p:nvPr>
        </p:nvSpPr>
        <p:spPr/>
        <p:txBody>
          <a:bodyPr/>
          <a:lstStyle>
            <a:lvl1pPr>
              <a:defRPr/>
            </a:lvl1pPr>
          </a:lstStyle>
          <a:p>
            <a:r>
              <a:rPr lang="sr-Latn-RS"/>
              <a:t>1. 1. 2026.</a:t>
            </a:r>
            <a:endParaRPr lang="hr-HR" dirty="0"/>
          </a:p>
        </p:txBody>
      </p:sp>
      <p:sp>
        <p:nvSpPr>
          <p:cNvPr id="3" name="Footer Placeholder 2">
            <a:extLst>
              <a:ext uri="{FF2B5EF4-FFF2-40B4-BE49-F238E27FC236}">
                <a16:creationId xmlns:a16="http://schemas.microsoft.com/office/drawing/2014/main" id="{CCF23E58-7E92-466F-9C53-C8CC4874C40C}"/>
              </a:ext>
            </a:extLst>
          </p:cNvPr>
          <p:cNvSpPr>
            <a:spLocks noGrp="1"/>
          </p:cNvSpPr>
          <p:nvPr>
            <p:ph type="ftr" sz="quarter" idx="11"/>
          </p:nvPr>
        </p:nvSpPr>
        <p:spPr/>
        <p:txBody>
          <a:bodyPr/>
          <a:lstStyle>
            <a:lvl1pPr>
              <a:defRPr/>
            </a:lvl1pPr>
          </a:lstStyle>
          <a:p>
            <a:r>
              <a:rPr lang="hr-HR"/>
              <a:t>Događanje</a:t>
            </a:r>
            <a:endParaRPr lang="hr-HR" dirty="0"/>
          </a:p>
        </p:txBody>
      </p:sp>
    </p:spTree>
    <p:extLst>
      <p:ext uri="{BB962C8B-B14F-4D97-AF65-F5344CB8AC3E}">
        <p14:creationId xmlns:p14="http://schemas.microsoft.com/office/powerpoint/2010/main" val="4133305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9" cy="1200150"/>
          </a:xfrm>
          <a:prstGeom prst="rect">
            <a:avLst/>
          </a:prstGeom>
        </p:spPr>
        <p:txBody>
          <a:bodyPr anchor="b">
            <a:normAutofit/>
          </a:bodyPr>
          <a:lstStyle>
            <a:lvl1pPr>
              <a:defRPr sz="2300"/>
            </a:lvl1pPr>
          </a:lstStyle>
          <a:p>
            <a:r>
              <a:rPr lang="hr-HR"/>
              <a:t>Kliknite da biste uredili stil naslova matrice</a:t>
            </a:r>
            <a:endParaRPr lang="hr-HR" dirty="0"/>
          </a:p>
        </p:txBody>
      </p:sp>
      <p:sp>
        <p:nvSpPr>
          <p:cNvPr id="3" name="Picture Placeholder 2"/>
          <p:cNvSpPr>
            <a:spLocks noGrp="1"/>
          </p:cNvSpPr>
          <p:nvPr>
            <p:ph type="pic" idx="1" hasCustomPrompt="1"/>
          </p:nvPr>
        </p:nvSpPr>
        <p:spPr>
          <a:xfrm>
            <a:off x="3887391" y="740574"/>
            <a:ext cx="4629151" cy="3655219"/>
          </a:xfrm>
          <a:prstGeom prst="rect">
            <a:avLst/>
          </a:prstGeom>
        </p:spPr>
        <p:txBody>
          <a:bodyPr/>
          <a:lstStyle>
            <a:lvl1pPr marL="0" indent="0">
              <a:buNone/>
              <a:defRPr sz="1800"/>
            </a:lvl1pPr>
            <a:lvl2pPr marL="257169" indent="0">
              <a:buNone/>
              <a:defRPr sz="1575"/>
            </a:lvl2pPr>
            <a:lvl3pPr marL="514337" indent="0">
              <a:buNone/>
              <a:defRPr sz="1350"/>
            </a:lvl3pPr>
            <a:lvl4pPr marL="771506" indent="0">
              <a:buNone/>
              <a:defRPr sz="1125"/>
            </a:lvl4pPr>
            <a:lvl5pPr marL="1028675" indent="0">
              <a:buNone/>
              <a:defRPr sz="1125"/>
            </a:lvl5pPr>
            <a:lvl6pPr marL="1285843" indent="0">
              <a:buNone/>
              <a:defRPr sz="1125"/>
            </a:lvl6pPr>
            <a:lvl7pPr marL="1543011" indent="0">
              <a:buNone/>
              <a:defRPr sz="1125"/>
            </a:lvl7pPr>
            <a:lvl8pPr marL="1800180" indent="0">
              <a:buNone/>
              <a:defRPr sz="1125"/>
            </a:lvl8pPr>
            <a:lvl9pPr marL="2057349" indent="0">
              <a:buNone/>
              <a:defRPr sz="1125"/>
            </a:lvl9pPr>
          </a:lstStyle>
          <a:p>
            <a:r>
              <a:rPr lang="hr-HR" dirty="0"/>
              <a:t>Kliknite ikonu da biste dodali sliku</a:t>
            </a:r>
          </a:p>
        </p:txBody>
      </p:sp>
      <p:sp>
        <p:nvSpPr>
          <p:cNvPr id="4" name="Text Placeholder 3"/>
          <p:cNvSpPr>
            <a:spLocks noGrp="1"/>
          </p:cNvSpPr>
          <p:nvPr>
            <p:ph type="body" sz="half" idx="2"/>
          </p:nvPr>
        </p:nvSpPr>
        <p:spPr>
          <a:xfrm>
            <a:off x="629841" y="1543052"/>
            <a:ext cx="2949179" cy="2858691"/>
          </a:xfrm>
          <a:prstGeom prst="rect">
            <a:avLst/>
          </a:prstGeom>
        </p:spPr>
        <p:txBody>
          <a:bodyPr/>
          <a:lstStyle>
            <a:lvl1pPr marL="0" indent="0" algn="ctr">
              <a:buNone/>
              <a:defRPr sz="900"/>
            </a:lvl1pPr>
            <a:lvl2pPr marL="257169" indent="0">
              <a:buNone/>
              <a:defRPr sz="788"/>
            </a:lvl2pPr>
            <a:lvl3pPr marL="514337" indent="0">
              <a:buNone/>
              <a:defRPr sz="675"/>
            </a:lvl3pPr>
            <a:lvl4pPr marL="771506" indent="0">
              <a:buNone/>
              <a:defRPr sz="563"/>
            </a:lvl4pPr>
            <a:lvl5pPr marL="1028675" indent="0">
              <a:buNone/>
              <a:defRPr sz="563"/>
            </a:lvl5pPr>
            <a:lvl6pPr marL="1285843" indent="0">
              <a:buNone/>
              <a:defRPr sz="563"/>
            </a:lvl6pPr>
            <a:lvl7pPr marL="1543011" indent="0">
              <a:buNone/>
              <a:defRPr sz="563"/>
            </a:lvl7pPr>
            <a:lvl8pPr marL="1800180" indent="0">
              <a:buNone/>
              <a:defRPr sz="563"/>
            </a:lvl8pPr>
            <a:lvl9pPr marL="2057349" indent="0">
              <a:buNone/>
              <a:defRPr sz="563"/>
            </a:lvl9pPr>
          </a:lstStyle>
          <a:p>
            <a:pPr lvl="0"/>
            <a:r>
              <a:rPr lang="hr-HR"/>
              <a:t>Kliknite da biste uredili matrice</a:t>
            </a:r>
          </a:p>
        </p:txBody>
      </p:sp>
      <p:sp>
        <p:nvSpPr>
          <p:cNvPr id="5" name="Date Placeholder 4">
            <a:extLst>
              <a:ext uri="{FF2B5EF4-FFF2-40B4-BE49-F238E27FC236}">
                <a16:creationId xmlns:a16="http://schemas.microsoft.com/office/drawing/2014/main" id="{6AD3E6CB-F5AA-4066-A4D3-5B061AB34C0A}"/>
              </a:ext>
            </a:extLst>
          </p:cNvPr>
          <p:cNvSpPr>
            <a:spLocks noGrp="1"/>
          </p:cNvSpPr>
          <p:nvPr>
            <p:ph type="dt" sz="half" idx="10"/>
          </p:nvPr>
        </p:nvSpPr>
        <p:spPr/>
        <p:txBody>
          <a:bodyPr/>
          <a:lstStyle/>
          <a:p>
            <a:r>
              <a:rPr lang="sr-Latn-RS"/>
              <a:t>1. 1. 2026.</a:t>
            </a:r>
            <a:endParaRPr lang="hr-HR" dirty="0"/>
          </a:p>
        </p:txBody>
      </p:sp>
      <p:sp>
        <p:nvSpPr>
          <p:cNvPr id="6" name="Footer Placeholder 5">
            <a:extLst>
              <a:ext uri="{FF2B5EF4-FFF2-40B4-BE49-F238E27FC236}">
                <a16:creationId xmlns:a16="http://schemas.microsoft.com/office/drawing/2014/main" id="{FBB587E8-ED36-4755-84AA-33A38C729142}"/>
              </a:ext>
            </a:extLst>
          </p:cNvPr>
          <p:cNvSpPr>
            <a:spLocks noGrp="1"/>
          </p:cNvSpPr>
          <p:nvPr>
            <p:ph type="ftr" sz="quarter" idx="11"/>
          </p:nvPr>
        </p:nvSpPr>
        <p:spPr/>
        <p:txBody>
          <a:bodyPr/>
          <a:lstStyle/>
          <a:p>
            <a:r>
              <a:rPr lang="hr-HR"/>
              <a:t>Događanje</a:t>
            </a:r>
            <a:endParaRPr lang="hr-HR" dirty="0"/>
          </a:p>
        </p:txBody>
      </p:sp>
    </p:spTree>
    <p:extLst>
      <p:ext uri="{BB962C8B-B14F-4D97-AF65-F5344CB8AC3E}">
        <p14:creationId xmlns:p14="http://schemas.microsoft.com/office/powerpoint/2010/main" val="2920350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slov i okomiti teks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628651" y="1159331"/>
            <a:ext cx="7886700" cy="3473392"/>
          </a:xfrm>
          <a:prstGeom prst="rect">
            <a:avLst/>
          </a:prstGeom>
        </p:spPr>
        <p:txBody>
          <a:bodyPr vert="eaVert"/>
          <a:lstStyle>
            <a:lvl2pPr>
              <a:defRPr sz="1400"/>
            </a:lvl2pPr>
            <a:lvl3pPr>
              <a:defRPr sz="1200"/>
            </a:lvl3pPr>
            <a:lvl4pPr>
              <a:defRPr sz="1100"/>
            </a:lvl4pPr>
            <a:lvl5pPr>
              <a:defRPr sz="1000"/>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cxnSp>
        <p:nvCxnSpPr>
          <p:cNvPr id="7" name="Straight Connector 6">
            <a:extLst>
              <a:ext uri="{FF2B5EF4-FFF2-40B4-BE49-F238E27FC236}">
                <a16:creationId xmlns:a16="http://schemas.microsoft.com/office/drawing/2014/main" id="{BA4C00A3-8776-D597-837E-E5B8F56EAE41}"/>
              </a:ext>
            </a:extLst>
          </p:cNvPr>
          <p:cNvCxnSpPr>
            <a:cxnSpLocks/>
          </p:cNvCxnSpPr>
          <p:nvPr/>
        </p:nvCxnSpPr>
        <p:spPr>
          <a:xfrm>
            <a:off x="472381" y="1103811"/>
            <a:ext cx="8235521" cy="0"/>
          </a:xfrm>
          <a:prstGeom prst="line">
            <a:avLst/>
          </a:prstGeom>
        </p:spPr>
        <p:style>
          <a:lnRef idx="1">
            <a:schemeClr val="accent2"/>
          </a:lnRef>
          <a:fillRef idx="0">
            <a:schemeClr val="accent2"/>
          </a:fillRef>
          <a:effectRef idx="0">
            <a:schemeClr val="accent2"/>
          </a:effectRef>
          <a:fontRef idx="minor">
            <a:schemeClr val="tx1"/>
          </a:fontRef>
        </p:style>
      </p:cxnSp>
      <p:sp>
        <p:nvSpPr>
          <p:cNvPr id="6" name="Date Placeholder 5">
            <a:extLst>
              <a:ext uri="{FF2B5EF4-FFF2-40B4-BE49-F238E27FC236}">
                <a16:creationId xmlns:a16="http://schemas.microsoft.com/office/drawing/2014/main" id="{6A435A82-00C5-4FAF-A070-5826349FBB29}"/>
              </a:ext>
            </a:extLst>
          </p:cNvPr>
          <p:cNvSpPr>
            <a:spLocks noGrp="1"/>
          </p:cNvSpPr>
          <p:nvPr>
            <p:ph type="dt" sz="half" idx="10"/>
          </p:nvPr>
        </p:nvSpPr>
        <p:spPr/>
        <p:txBody>
          <a:bodyPr/>
          <a:lstStyle/>
          <a:p>
            <a:r>
              <a:rPr lang="sr-Latn-RS"/>
              <a:t>1. 1. 2026.</a:t>
            </a:r>
            <a:endParaRPr lang="hr-HR" dirty="0"/>
          </a:p>
        </p:txBody>
      </p:sp>
      <p:sp>
        <p:nvSpPr>
          <p:cNvPr id="9" name="Footer Placeholder 8">
            <a:extLst>
              <a:ext uri="{FF2B5EF4-FFF2-40B4-BE49-F238E27FC236}">
                <a16:creationId xmlns:a16="http://schemas.microsoft.com/office/drawing/2014/main" id="{A8701E76-D4BD-4098-B7A4-0CE4DBA5F2AB}"/>
              </a:ext>
            </a:extLst>
          </p:cNvPr>
          <p:cNvSpPr>
            <a:spLocks noGrp="1"/>
          </p:cNvSpPr>
          <p:nvPr>
            <p:ph type="ftr" sz="quarter" idx="11"/>
          </p:nvPr>
        </p:nvSpPr>
        <p:spPr/>
        <p:txBody>
          <a:bodyPr/>
          <a:lstStyle/>
          <a:p>
            <a:r>
              <a:rPr lang="hr-HR"/>
              <a:t>Događanje</a:t>
            </a:r>
            <a:endParaRPr lang="hr-HR" dirty="0"/>
          </a:p>
        </p:txBody>
      </p:sp>
      <p:sp>
        <p:nvSpPr>
          <p:cNvPr id="10" name="Oval 9">
            <a:extLst>
              <a:ext uri="{FF2B5EF4-FFF2-40B4-BE49-F238E27FC236}">
                <a16:creationId xmlns:a16="http://schemas.microsoft.com/office/drawing/2014/main" id="{E6BD0070-B12D-401C-94D3-DE0BC5150A91}"/>
              </a:ext>
            </a:extLst>
          </p:cNvPr>
          <p:cNvSpPr/>
          <p:nvPr userDrawn="1"/>
        </p:nvSpPr>
        <p:spPr>
          <a:xfrm>
            <a:off x="7520940" y="395151"/>
            <a:ext cx="150223" cy="16981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11" name="Title Placeholder 1">
            <a:extLst>
              <a:ext uri="{FF2B5EF4-FFF2-40B4-BE49-F238E27FC236}">
                <a16:creationId xmlns:a16="http://schemas.microsoft.com/office/drawing/2014/main" id="{287E2261-D658-41B3-8907-60AD1B2642B2}"/>
              </a:ext>
            </a:extLst>
          </p:cNvPr>
          <p:cNvSpPr>
            <a:spLocks noGrp="1"/>
          </p:cNvSpPr>
          <p:nvPr>
            <p:ph type="title"/>
          </p:nvPr>
        </p:nvSpPr>
        <p:spPr>
          <a:xfrm>
            <a:off x="628650" y="341897"/>
            <a:ext cx="7886700" cy="468000"/>
          </a:xfrm>
          <a:prstGeom prst="rect">
            <a:avLst/>
          </a:prstGeom>
        </p:spPr>
        <p:txBody>
          <a:bodyPr vert="horz" lIns="91440" tIns="45720" rIns="91440" bIns="45720" rtlCol="0" anchor="ctr">
            <a:normAutofit/>
          </a:bodyPr>
          <a:lstStyle/>
          <a:p>
            <a:r>
              <a:rPr lang="hr-HR" dirty="0"/>
              <a:t>Kliknite da biste uredili stil naslova matrice</a:t>
            </a:r>
          </a:p>
        </p:txBody>
      </p:sp>
    </p:spTree>
    <p:extLst>
      <p:ext uri="{BB962C8B-B14F-4D97-AF65-F5344CB8AC3E}">
        <p14:creationId xmlns:p14="http://schemas.microsoft.com/office/powerpoint/2010/main" val="23022016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7" y="273846"/>
            <a:ext cx="1971675" cy="4358879"/>
          </a:xfrm>
          <a:prstGeom prst="rect">
            <a:avLst/>
          </a:prstGeom>
        </p:spPr>
        <p:txBody>
          <a:bodyPr vert="eaVert"/>
          <a:lstStyle/>
          <a:p>
            <a:r>
              <a:rPr lang="hr-HR" dirty="0"/>
              <a:t>Kliknite da biste uredili stil naslova matrice</a:t>
            </a:r>
          </a:p>
        </p:txBody>
      </p:sp>
      <p:sp>
        <p:nvSpPr>
          <p:cNvPr id="3" name="Vertical Text Placeholder 2"/>
          <p:cNvSpPr>
            <a:spLocks noGrp="1"/>
          </p:cNvSpPr>
          <p:nvPr>
            <p:ph type="body" orient="vert" idx="1"/>
          </p:nvPr>
        </p:nvSpPr>
        <p:spPr>
          <a:xfrm>
            <a:off x="628652" y="273846"/>
            <a:ext cx="5800725" cy="4358879"/>
          </a:xfrm>
          <a:prstGeom prst="rect">
            <a:avLst/>
          </a:prstGeom>
        </p:spPr>
        <p:txBody>
          <a:bodyPr vert="eaVert"/>
          <a:lstStyle>
            <a:lvl2pPr>
              <a:defRPr sz="1400"/>
            </a:lvl2pPr>
            <a:lvl3pPr>
              <a:defRPr sz="1200"/>
            </a:lvl3pPr>
            <a:lvl4pPr>
              <a:defRPr sz="1100"/>
            </a:lvl4pPr>
            <a:lvl5pPr>
              <a:defRPr sz="1000"/>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
        <p:nvSpPr>
          <p:cNvPr id="4" name="Date Placeholder 3">
            <a:extLst>
              <a:ext uri="{FF2B5EF4-FFF2-40B4-BE49-F238E27FC236}">
                <a16:creationId xmlns:a16="http://schemas.microsoft.com/office/drawing/2014/main" id="{84943133-84E4-438A-9797-31F583791E09}"/>
              </a:ext>
            </a:extLst>
          </p:cNvPr>
          <p:cNvSpPr>
            <a:spLocks noGrp="1"/>
          </p:cNvSpPr>
          <p:nvPr>
            <p:ph type="dt" sz="half" idx="10"/>
          </p:nvPr>
        </p:nvSpPr>
        <p:spPr/>
        <p:txBody>
          <a:bodyPr/>
          <a:lstStyle/>
          <a:p>
            <a:r>
              <a:rPr lang="sr-Latn-RS"/>
              <a:t>1. 1. 2026.</a:t>
            </a:r>
            <a:endParaRPr lang="hr-HR" dirty="0"/>
          </a:p>
        </p:txBody>
      </p:sp>
      <p:sp>
        <p:nvSpPr>
          <p:cNvPr id="5" name="Footer Placeholder 4">
            <a:extLst>
              <a:ext uri="{FF2B5EF4-FFF2-40B4-BE49-F238E27FC236}">
                <a16:creationId xmlns:a16="http://schemas.microsoft.com/office/drawing/2014/main" id="{32B4EF4D-B2FC-4089-BB33-7AFA9E2679EE}"/>
              </a:ext>
            </a:extLst>
          </p:cNvPr>
          <p:cNvSpPr>
            <a:spLocks noGrp="1"/>
          </p:cNvSpPr>
          <p:nvPr>
            <p:ph type="ftr" sz="quarter" idx="11"/>
          </p:nvPr>
        </p:nvSpPr>
        <p:spPr/>
        <p:txBody>
          <a:bodyPr/>
          <a:lstStyle/>
          <a:p>
            <a:r>
              <a:rPr lang="hr-HR"/>
              <a:t>Događanje</a:t>
            </a:r>
            <a:endParaRPr lang="hr-HR" dirty="0"/>
          </a:p>
        </p:txBody>
      </p:sp>
    </p:spTree>
    <p:extLst>
      <p:ext uri="{BB962C8B-B14F-4D97-AF65-F5344CB8AC3E}">
        <p14:creationId xmlns:p14="http://schemas.microsoft.com/office/powerpoint/2010/main" val="18504257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Zadnji slaj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extBox 7">
            <a:extLst>
              <a:ext uri="{FF2B5EF4-FFF2-40B4-BE49-F238E27FC236}">
                <a16:creationId xmlns:a16="http://schemas.microsoft.com/office/drawing/2014/main" id="{AEDFD92A-D570-4044-74DA-54F7B23EEE49}"/>
              </a:ext>
            </a:extLst>
          </p:cNvPr>
          <p:cNvSpPr txBox="1"/>
          <p:nvPr userDrawn="1"/>
        </p:nvSpPr>
        <p:spPr>
          <a:xfrm>
            <a:off x="5704218" y="2915042"/>
            <a:ext cx="2547907" cy="538609"/>
          </a:xfrm>
          <a:prstGeom prst="rect">
            <a:avLst/>
          </a:prstGeom>
          <a:noFill/>
        </p:spPr>
        <p:txBody>
          <a:bodyPr wrap="square" lIns="0" tIns="0" rIns="0" bIns="0" rtlCol="0">
            <a:spAutoFit/>
          </a:bodyPr>
          <a:lstStyle/>
          <a:p>
            <a:pPr algn="just"/>
            <a:r>
              <a:rPr lang="hr-HR" sz="700" b="0" kern="1200" dirty="0">
                <a:solidFill>
                  <a:schemeClr val="tx1"/>
                </a:solidFill>
                <a:effectLst/>
                <a:latin typeface="Arial" panose="020B0604020202020204" pitchFamily="34" charset="0"/>
                <a:ea typeface="+mn-ea"/>
                <a:cs typeface="Arial" panose="020B0604020202020204" pitchFamily="34" charset="0"/>
              </a:rPr>
              <a:t>A</a:t>
            </a:r>
            <a:r>
              <a:rPr lang="en-US" sz="700" b="0" kern="1200" dirty="0" err="1">
                <a:solidFill>
                  <a:schemeClr val="tx1"/>
                </a:solidFill>
                <a:effectLst/>
                <a:latin typeface="Arial" panose="020B0604020202020204" pitchFamily="34" charset="0"/>
                <a:ea typeface="+mn-ea"/>
                <a:cs typeface="Arial" panose="020B0604020202020204" pitchFamily="34" charset="0"/>
              </a:rPr>
              <a:t>ccording</a:t>
            </a:r>
            <a:r>
              <a:rPr lang="en-US" sz="700" b="0" kern="1200" dirty="0">
                <a:solidFill>
                  <a:schemeClr val="tx1"/>
                </a:solidFill>
                <a:effectLst/>
                <a:latin typeface="Arial" panose="020B0604020202020204" pitchFamily="34" charset="0"/>
                <a:ea typeface="+mn-ea"/>
                <a:cs typeface="Arial" panose="020B0604020202020204" pitchFamily="34" charset="0"/>
              </a:rPr>
              <a:t> to the Open Access Policy,</a:t>
            </a:r>
            <a:r>
              <a:rPr lang="hr-HR" sz="700" b="0" kern="1200" dirty="0">
                <a:solidFill>
                  <a:schemeClr val="tx1"/>
                </a:solidFill>
                <a:effectLst/>
                <a:latin typeface="Arial" panose="020B0604020202020204" pitchFamily="34" charset="0"/>
                <a:ea typeface="+mn-ea"/>
                <a:cs typeface="Arial" panose="020B0604020202020204" pitchFamily="34" charset="0"/>
              </a:rPr>
              <a:t> SRCE </a:t>
            </a:r>
            <a:r>
              <a:rPr lang="hr-HR" sz="700" b="0" kern="1200" dirty="0" err="1">
                <a:solidFill>
                  <a:schemeClr val="tx1"/>
                </a:solidFill>
                <a:effectLst/>
                <a:latin typeface="Arial" panose="020B0604020202020204" pitchFamily="34" charset="0"/>
                <a:ea typeface="+mn-ea"/>
                <a:cs typeface="Arial" panose="020B0604020202020204" pitchFamily="34" charset="0"/>
              </a:rPr>
              <a:t>ensures</a:t>
            </a:r>
            <a:r>
              <a:rPr lang="hr-HR" sz="700" b="0" kern="1200" dirty="0">
                <a:solidFill>
                  <a:schemeClr val="tx1"/>
                </a:solidFill>
                <a:effectLst/>
                <a:latin typeface="Arial" panose="020B0604020202020204" pitchFamily="34" charset="0"/>
                <a:ea typeface="+mn-ea"/>
                <a:cs typeface="Arial" panose="020B0604020202020204" pitchFamily="34" charset="0"/>
              </a:rPr>
              <a:t> </a:t>
            </a:r>
            <a:r>
              <a:rPr lang="hr-HR" sz="700" b="0" kern="1200" dirty="0" err="1">
                <a:solidFill>
                  <a:schemeClr val="tx1"/>
                </a:solidFill>
                <a:effectLst/>
                <a:latin typeface="Arial" panose="020B0604020202020204" pitchFamily="34" charset="0"/>
                <a:ea typeface="+mn-ea"/>
                <a:cs typeface="Arial" panose="020B0604020202020204" pitchFamily="34" charset="0"/>
              </a:rPr>
              <a:t>that</a:t>
            </a:r>
            <a:r>
              <a:rPr lang="hr-HR" sz="700" b="0" kern="1200" dirty="0">
                <a:solidFill>
                  <a:schemeClr val="tx1"/>
                </a:solidFill>
                <a:effectLst/>
                <a:latin typeface="Arial" panose="020B0604020202020204" pitchFamily="34" charset="0"/>
                <a:ea typeface="+mn-ea"/>
                <a:cs typeface="Arial" panose="020B0604020202020204" pitchFamily="34" charset="0"/>
              </a:rPr>
              <a:t> </a:t>
            </a:r>
            <a:r>
              <a:rPr lang="en-US" sz="700" b="0" kern="1200" dirty="0">
                <a:solidFill>
                  <a:schemeClr val="tx1"/>
                </a:solidFill>
                <a:effectLst/>
                <a:latin typeface="Arial" panose="020B0604020202020204" pitchFamily="34" charset="0"/>
                <a:ea typeface="+mn-ea"/>
                <a:cs typeface="Arial" panose="020B0604020202020204" pitchFamily="34" charset="0"/>
              </a:rPr>
              <a:t>all research data made by </a:t>
            </a:r>
            <a:r>
              <a:rPr lang="hr-HR" sz="700" b="0" kern="1200" dirty="0">
                <a:solidFill>
                  <a:schemeClr val="tx1"/>
                </a:solidFill>
                <a:effectLst/>
                <a:latin typeface="Arial" panose="020B0604020202020204" pitchFamily="34" charset="0"/>
                <a:ea typeface="+mn-ea"/>
                <a:cs typeface="Arial" panose="020B0604020202020204" pitchFamily="34" charset="0"/>
              </a:rPr>
              <a:t>SRCE</a:t>
            </a:r>
            <a:r>
              <a:rPr lang="en-US" sz="700" b="0" kern="1200" dirty="0">
                <a:solidFill>
                  <a:schemeClr val="tx1"/>
                </a:solidFill>
                <a:effectLst/>
                <a:latin typeface="Arial" panose="020B0604020202020204" pitchFamily="34" charset="0"/>
                <a:ea typeface="+mn-ea"/>
                <a:cs typeface="Arial" panose="020B0604020202020204" pitchFamily="34" charset="0"/>
              </a:rPr>
              <a:t> is accessible and free to use by the general public, especially educational and professional information and content derived from the actions and work of </a:t>
            </a:r>
            <a:r>
              <a:rPr lang="hr-HR" sz="700" b="0" kern="1200" dirty="0">
                <a:solidFill>
                  <a:schemeClr val="tx1"/>
                </a:solidFill>
                <a:effectLst/>
                <a:latin typeface="Arial" panose="020B0604020202020204" pitchFamily="34" charset="0"/>
                <a:ea typeface="+mn-ea"/>
                <a:cs typeface="Arial" panose="020B0604020202020204" pitchFamily="34" charset="0"/>
              </a:rPr>
              <a:t>SRCE</a:t>
            </a:r>
            <a:r>
              <a:rPr lang="en-US" sz="700" b="0" kern="1200" dirty="0">
                <a:solidFill>
                  <a:schemeClr val="tx1"/>
                </a:solidFill>
                <a:effectLst/>
                <a:latin typeface="Arial" panose="020B0604020202020204" pitchFamily="34" charset="0"/>
                <a:ea typeface="+mn-ea"/>
                <a:cs typeface="Arial" panose="020B0604020202020204" pitchFamily="34" charset="0"/>
              </a:rPr>
              <a:t>.</a:t>
            </a:r>
            <a:endParaRPr lang="hr-HR" sz="700" b="0" kern="1200" dirty="0">
              <a:solidFill>
                <a:srgbClr val="CC3C00"/>
              </a:solidFill>
              <a:effectLst/>
              <a:latin typeface="Arial" panose="020B0604020202020204" pitchFamily="34" charset="0"/>
              <a:ea typeface="+mn-ea"/>
              <a:cs typeface="Arial" panose="020B0604020202020204" pitchFamily="34" charset="0"/>
            </a:endParaRPr>
          </a:p>
        </p:txBody>
      </p:sp>
      <p:sp>
        <p:nvSpPr>
          <p:cNvPr id="15" name="TextBox 9">
            <a:extLst>
              <a:ext uri="{FF2B5EF4-FFF2-40B4-BE49-F238E27FC236}">
                <a16:creationId xmlns:a16="http://schemas.microsoft.com/office/drawing/2014/main" id="{B1EFE6B7-D1D6-47CD-6EA4-D03F00A30F0E}"/>
              </a:ext>
            </a:extLst>
          </p:cNvPr>
          <p:cNvSpPr txBox="1"/>
          <p:nvPr userDrawn="1"/>
        </p:nvSpPr>
        <p:spPr>
          <a:xfrm>
            <a:off x="2633835" y="2918939"/>
            <a:ext cx="2610706" cy="215444"/>
          </a:xfrm>
          <a:prstGeom prst="rect">
            <a:avLst/>
          </a:prstGeom>
          <a:noFill/>
        </p:spPr>
        <p:txBody>
          <a:bodyPr wrap="square" lIns="0" tIns="0" rIns="0" bIns="0" rtlCol="0">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C0C0C"/>
                </a:solidFill>
                <a:effectLst/>
                <a:uLnTx/>
                <a:uFillTx/>
                <a:latin typeface="Arial" panose="020B0604020202020204" pitchFamily="34" charset="0"/>
                <a:ea typeface="+mn-ea"/>
                <a:cs typeface="Arial" panose="020B0604020202020204" pitchFamily="34" charset="0"/>
              </a:rPr>
              <a:t>This material is available under the Creative</a:t>
            </a:r>
            <a:r>
              <a:rPr kumimoji="0" lang="hr-HR" sz="700" b="0" i="0" u="none" strike="noStrike" kern="1200" cap="none" spc="0" normalizeH="0" baseline="0" noProof="0" dirty="0">
                <a:ln>
                  <a:noFill/>
                </a:ln>
                <a:solidFill>
                  <a:srgbClr val="0C0C0C"/>
                </a:solidFill>
                <a:effectLst/>
                <a:uLnTx/>
                <a:uFillTx/>
                <a:latin typeface="Arial" panose="020B0604020202020204" pitchFamily="34" charset="0"/>
                <a:ea typeface="+mn-ea"/>
                <a:cs typeface="Arial" panose="020B0604020202020204" pitchFamily="34" charset="0"/>
              </a:rPr>
              <a:t> </a:t>
            </a:r>
            <a:r>
              <a:rPr kumimoji="0" lang="en-US" sz="700" b="0" i="0" u="none" strike="noStrike" kern="1200" cap="none" spc="0" normalizeH="0" baseline="0" noProof="0" dirty="0">
                <a:ln>
                  <a:noFill/>
                </a:ln>
                <a:solidFill>
                  <a:srgbClr val="0C0C0C"/>
                </a:solidFill>
                <a:effectLst/>
                <a:uLnTx/>
                <a:uFillTx/>
                <a:latin typeface="Arial" panose="020B0604020202020204" pitchFamily="34" charset="0"/>
                <a:ea typeface="+mn-ea"/>
                <a:cs typeface="Arial" panose="020B0604020202020204" pitchFamily="34" charset="0"/>
              </a:rPr>
              <a:t>Commons License </a:t>
            </a:r>
            <a:r>
              <a:rPr kumimoji="0" lang="en-US" sz="700" b="0" i="1" u="none" strike="noStrike" kern="1200" cap="none" spc="0" normalizeH="0" baseline="0" noProof="0" dirty="0">
                <a:ln>
                  <a:noFill/>
                </a:ln>
                <a:solidFill>
                  <a:srgbClr val="0C0C0C"/>
                </a:solidFill>
                <a:effectLst/>
                <a:uLnTx/>
                <a:uFillTx/>
                <a:latin typeface="Arial" panose="020B0604020202020204" pitchFamily="34" charset="0"/>
                <a:ea typeface="+mn-ea"/>
                <a:cs typeface="Arial" panose="020B0604020202020204" pitchFamily="34" charset="0"/>
              </a:rPr>
              <a:t>Attribution </a:t>
            </a:r>
            <a:r>
              <a:rPr kumimoji="0" lang="en-US" sz="700" b="0" i="0" u="none" strike="noStrike" kern="1200" cap="none" spc="0" normalizeH="0" baseline="0" noProof="0" dirty="0">
                <a:ln>
                  <a:noFill/>
                </a:ln>
                <a:solidFill>
                  <a:srgbClr val="0C0C0C"/>
                </a:solidFill>
                <a:effectLst/>
                <a:uLnTx/>
                <a:uFillTx/>
                <a:latin typeface="Arial" panose="020B0604020202020204" pitchFamily="34" charset="0"/>
                <a:ea typeface="+mn-ea"/>
                <a:cs typeface="Arial" panose="020B0604020202020204" pitchFamily="34" charset="0"/>
              </a:rPr>
              <a:t>4.0 International.</a:t>
            </a:r>
            <a:endParaRPr kumimoji="0" lang="hr-HR" sz="700" b="1" i="0" u="none" strike="noStrike" kern="1200" cap="none" spc="0" normalizeH="0" baseline="0" noProof="0" dirty="0">
              <a:ln>
                <a:noFill/>
              </a:ln>
              <a:solidFill>
                <a:srgbClr val="CC3C00"/>
              </a:solidFill>
              <a:effectLst/>
              <a:uLnTx/>
              <a:uFillTx/>
              <a:latin typeface="Arial" panose="020B0604020202020204" pitchFamily="34" charset="0"/>
              <a:ea typeface="+mn-ea"/>
              <a:cs typeface="Arial" panose="020B0604020202020204" pitchFamily="34" charset="0"/>
            </a:endParaRPr>
          </a:p>
        </p:txBody>
      </p:sp>
      <p:sp>
        <p:nvSpPr>
          <p:cNvPr id="16" name="TextBox 12">
            <a:extLst>
              <a:ext uri="{FF2B5EF4-FFF2-40B4-BE49-F238E27FC236}">
                <a16:creationId xmlns:a16="http://schemas.microsoft.com/office/drawing/2014/main" id="{AAB90880-4F0D-7C1A-B069-4249B48B4087}"/>
              </a:ext>
            </a:extLst>
          </p:cNvPr>
          <p:cNvSpPr txBox="1"/>
          <p:nvPr userDrawn="1"/>
        </p:nvSpPr>
        <p:spPr>
          <a:xfrm>
            <a:off x="1018086" y="3599709"/>
            <a:ext cx="1111202" cy="20005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hr-HR" sz="700" b="1" i="0" u="none" strike="noStrike" kern="1200" cap="none" spc="0" normalizeH="0" baseline="0" noProof="0" dirty="0">
                <a:ln>
                  <a:noFill/>
                </a:ln>
                <a:solidFill>
                  <a:srgbClr val="D71635"/>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www.srce.unizg.hr/en</a:t>
            </a:r>
            <a:endParaRPr kumimoji="0" lang="hr-HR" sz="700" b="1" i="0" u="none" strike="noStrike" kern="1200" cap="none" spc="0" normalizeH="0" baseline="0" noProof="0" dirty="0">
              <a:ln>
                <a:noFill/>
              </a:ln>
              <a:solidFill>
                <a:srgbClr val="D71635"/>
              </a:solidFill>
              <a:effectLst/>
              <a:uLnTx/>
              <a:uFillTx/>
              <a:latin typeface="Arial" panose="020B0604020202020204" pitchFamily="34" charset="0"/>
              <a:ea typeface="+mn-ea"/>
              <a:cs typeface="Arial" panose="020B0604020202020204" pitchFamily="34" charset="0"/>
            </a:endParaRPr>
          </a:p>
        </p:txBody>
      </p:sp>
      <p:sp>
        <p:nvSpPr>
          <p:cNvPr id="17" name="Rectangle 1">
            <a:extLst>
              <a:ext uri="{FF2B5EF4-FFF2-40B4-BE49-F238E27FC236}">
                <a16:creationId xmlns:a16="http://schemas.microsoft.com/office/drawing/2014/main" id="{0ECCBBAB-08B2-29D2-8D07-A6D32135129A}"/>
              </a:ext>
            </a:extLst>
          </p:cNvPr>
          <p:cNvSpPr/>
          <p:nvPr userDrawn="1"/>
        </p:nvSpPr>
        <p:spPr>
          <a:xfrm>
            <a:off x="2838213" y="3599709"/>
            <a:ext cx="2201950" cy="196977"/>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hr-HR" sz="68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creativecommons.org/</a:t>
            </a:r>
            <a:r>
              <a:rPr kumimoji="0" lang="hr-HR" sz="680" b="1" i="0" u="sng"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licenses</a:t>
            </a:r>
            <a:r>
              <a:rPr kumimoji="0" lang="hr-HR" sz="68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a:t>
            </a:r>
            <a:r>
              <a:rPr kumimoji="0" lang="hr-HR" sz="680" b="1" i="0" u="sng"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by</a:t>
            </a:r>
            <a:r>
              <a:rPr kumimoji="0" lang="hr-HR" sz="68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/4.0/</a:t>
            </a:r>
            <a:r>
              <a:rPr kumimoji="0" lang="hr-HR" sz="680" b="1" i="0" u="sng"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deed.en</a:t>
            </a:r>
            <a:endParaRPr kumimoji="0" lang="hr-HR" sz="680" b="1" i="0" u="sng"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endParaRPr>
          </a:p>
        </p:txBody>
      </p:sp>
      <p:pic>
        <p:nvPicPr>
          <p:cNvPr id="20" name="Picture 16">
            <a:hlinkClick r:id="rId4"/>
            <a:extLst>
              <a:ext uri="{FF2B5EF4-FFF2-40B4-BE49-F238E27FC236}">
                <a16:creationId xmlns:a16="http://schemas.microsoft.com/office/drawing/2014/main" id="{6127FA4B-F666-45C5-680E-5F8CB71DD351}"/>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005103" y="2918939"/>
            <a:ext cx="975264" cy="468548"/>
          </a:xfrm>
          <a:prstGeom prst="rect">
            <a:avLst/>
          </a:prstGeom>
        </p:spPr>
      </p:pic>
      <p:sp>
        <p:nvSpPr>
          <p:cNvPr id="2" name="Date Placeholder 1">
            <a:extLst>
              <a:ext uri="{FF2B5EF4-FFF2-40B4-BE49-F238E27FC236}">
                <a16:creationId xmlns:a16="http://schemas.microsoft.com/office/drawing/2014/main" id="{7638BBC1-AE76-4E31-A813-3AE66F387691}"/>
              </a:ext>
            </a:extLst>
          </p:cNvPr>
          <p:cNvSpPr>
            <a:spLocks noGrp="1"/>
          </p:cNvSpPr>
          <p:nvPr userDrawn="1">
            <p:ph type="dt" sz="half" idx="10"/>
          </p:nvPr>
        </p:nvSpPr>
        <p:spPr/>
        <p:txBody>
          <a:bodyPr/>
          <a:lstStyle/>
          <a:p>
            <a:r>
              <a:rPr lang="sr-Latn-RS"/>
              <a:t>1. 1. 2026.</a:t>
            </a:r>
            <a:endParaRPr lang="hr-HR" dirty="0"/>
          </a:p>
        </p:txBody>
      </p:sp>
      <p:sp>
        <p:nvSpPr>
          <p:cNvPr id="3" name="Footer Placeholder 2">
            <a:extLst>
              <a:ext uri="{FF2B5EF4-FFF2-40B4-BE49-F238E27FC236}">
                <a16:creationId xmlns:a16="http://schemas.microsoft.com/office/drawing/2014/main" id="{6C175A99-3C77-4CF2-A91F-6E58F7A3838B}"/>
              </a:ext>
            </a:extLst>
          </p:cNvPr>
          <p:cNvSpPr>
            <a:spLocks noGrp="1"/>
          </p:cNvSpPr>
          <p:nvPr userDrawn="1">
            <p:ph type="ftr" sz="quarter" idx="11"/>
          </p:nvPr>
        </p:nvSpPr>
        <p:spPr/>
        <p:txBody>
          <a:bodyPr/>
          <a:lstStyle/>
          <a:p>
            <a:r>
              <a:rPr lang="hr-HR"/>
              <a:t>Događanje</a:t>
            </a:r>
            <a:endParaRPr lang="hr-HR" dirty="0"/>
          </a:p>
        </p:txBody>
      </p:sp>
      <p:sp>
        <p:nvSpPr>
          <p:cNvPr id="22" name="Title 1">
            <a:extLst>
              <a:ext uri="{FF2B5EF4-FFF2-40B4-BE49-F238E27FC236}">
                <a16:creationId xmlns:a16="http://schemas.microsoft.com/office/drawing/2014/main" id="{9B63765A-0810-4DA2-BAA9-86CDB74EB011}"/>
              </a:ext>
            </a:extLst>
          </p:cNvPr>
          <p:cNvSpPr>
            <a:spLocks noGrp="1"/>
          </p:cNvSpPr>
          <p:nvPr userDrawn="1">
            <p:ph type="title"/>
          </p:nvPr>
        </p:nvSpPr>
        <p:spPr>
          <a:xfrm>
            <a:off x="1211873" y="797847"/>
            <a:ext cx="6720254" cy="756634"/>
          </a:xfrm>
          <a:prstGeom prst="rect">
            <a:avLst/>
          </a:prstGeom>
        </p:spPr>
        <p:txBody>
          <a:bodyPr>
            <a:normAutofit/>
          </a:bodyPr>
          <a:lstStyle>
            <a:lvl1pPr algn="ctr">
              <a:defRPr sz="2400" b="1">
                <a:latin typeface="Arial" panose="020B0604020202020204" pitchFamily="34" charset="0"/>
                <a:cs typeface="Arial" panose="020B0604020202020204" pitchFamily="34" charset="0"/>
              </a:defRPr>
            </a:lvl1pPr>
          </a:lstStyle>
          <a:p>
            <a:r>
              <a:rPr lang="hr-HR" dirty="0"/>
              <a:t>Kliknite da biste uredili stil naslova matrice</a:t>
            </a:r>
            <a:endParaRPr lang="en-US" dirty="0"/>
          </a:p>
        </p:txBody>
      </p:sp>
      <p:sp>
        <p:nvSpPr>
          <p:cNvPr id="23" name="Subtitle 2">
            <a:extLst>
              <a:ext uri="{FF2B5EF4-FFF2-40B4-BE49-F238E27FC236}">
                <a16:creationId xmlns:a16="http://schemas.microsoft.com/office/drawing/2014/main" id="{E6CA525B-2D2E-49E5-A9CA-61E7485C5463}"/>
              </a:ext>
            </a:extLst>
          </p:cNvPr>
          <p:cNvSpPr>
            <a:spLocks noGrp="1"/>
          </p:cNvSpPr>
          <p:nvPr userDrawn="1">
            <p:ph type="subTitle" idx="1"/>
          </p:nvPr>
        </p:nvSpPr>
        <p:spPr>
          <a:xfrm>
            <a:off x="1211873" y="2066393"/>
            <a:ext cx="6720254" cy="600875"/>
          </a:xfrm>
          <a:prstGeom prst="rect">
            <a:avLst/>
          </a:prstGeom>
        </p:spPr>
        <p:txBody>
          <a:bodyPr>
            <a:noAutofit/>
          </a:bodyPr>
          <a:lstStyle>
            <a:lvl1pPr marL="0" indent="0" algn="ctr">
              <a:buNone/>
              <a:defRPr sz="1400"/>
            </a:lvl1pPr>
            <a:lvl2pPr marL="257169" indent="0" algn="ctr">
              <a:buNone/>
              <a:defRPr sz="1125"/>
            </a:lvl2pPr>
            <a:lvl3pPr marL="514337" indent="0" algn="ctr">
              <a:buNone/>
              <a:defRPr sz="1013"/>
            </a:lvl3pPr>
            <a:lvl4pPr marL="771506" indent="0" algn="ctr">
              <a:buNone/>
              <a:defRPr sz="900"/>
            </a:lvl4pPr>
            <a:lvl5pPr marL="1028675" indent="0" algn="ctr">
              <a:buNone/>
              <a:defRPr sz="900"/>
            </a:lvl5pPr>
            <a:lvl6pPr marL="1285843" indent="0" algn="ctr">
              <a:buNone/>
              <a:defRPr sz="900"/>
            </a:lvl6pPr>
            <a:lvl7pPr marL="1543011" indent="0" algn="ctr">
              <a:buNone/>
              <a:defRPr sz="900"/>
            </a:lvl7pPr>
            <a:lvl8pPr marL="1800180" indent="0" algn="ctr">
              <a:buNone/>
              <a:defRPr sz="900"/>
            </a:lvl8pPr>
            <a:lvl9pPr marL="2057349" indent="0" algn="ctr">
              <a:buNone/>
              <a:defRPr sz="900"/>
            </a:lvl9pPr>
          </a:lstStyle>
          <a:p>
            <a:r>
              <a:rPr lang="en-US" dirty="0"/>
              <a:t>Click to edit Master subtitle style</a:t>
            </a:r>
            <a:endParaRPr lang="hr-HR" dirty="0"/>
          </a:p>
        </p:txBody>
      </p:sp>
      <p:sp>
        <p:nvSpPr>
          <p:cNvPr id="4" name="Rectangle 3">
            <a:extLst>
              <a:ext uri="{FF2B5EF4-FFF2-40B4-BE49-F238E27FC236}">
                <a16:creationId xmlns:a16="http://schemas.microsoft.com/office/drawing/2014/main" id="{DFE638E1-293A-41E0-8DEA-2EE1B452BED0}"/>
              </a:ext>
            </a:extLst>
          </p:cNvPr>
          <p:cNvSpPr/>
          <p:nvPr userDrawn="1"/>
        </p:nvSpPr>
        <p:spPr>
          <a:xfrm>
            <a:off x="969917" y="2867297"/>
            <a:ext cx="1156063" cy="6008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21" name="Picture 20">
            <a:extLst>
              <a:ext uri="{FF2B5EF4-FFF2-40B4-BE49-F238E27FC236}">
                <a16:creationId xmlns:a16="http://schemas.microsoft.com/office/drawing/2014/main" id="{9B2F4F7D-DB57-4C68-8D20-2C45061E1581}"/>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p:blipFill>
        <p:spPr>
          <a:xfrm>
            <a:off x="1099964" y="2915042"/>
            <a:ext cx="867420" cy="289140"/>
          </a:xfrm>
          <a:prstGeom prst="rect">
            <a:avLst/>
          </a:prstGeom>
        </p:spPr>
      </p:pic>
      <p:pic>
        <p:nvPicPr>
          <p:cNvPr id="25" name="Slika 14">
            <a:extLst>
              <a:ext uri="{FF2B5EF4-FFF2-40B4-BE49-F238E27FC236}">
                <a16:creationId xmlns:a16="http://schemas.microsoft.com/office/drawing/2014/main" id="{5BA315C9-54FF-49CE-856F-A124C6418B85}"/>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bwMode="auto">
          <a:xfrm>
            <a:off x="3555173" y="4001576"/>
            <a:ext cx="768031" cy="268715"/>
          </a:xfrm>
          <a:prstGeom prst="rect">
            <a:avLst/>
          </a:prstGeom>
          <a:noFill/>
          <a:ln>
            <a:noFill/>
          </a:ln>
        </p:spPr>
      </p:pic>
      <p:pic>
        <p:nvPicPr>
          <p:cNvPr id="24" name="Picture 23">
            <a:extLst>
              <a:ext uri="{FF2B5EF4-FFF2-40B4-BE49-F238E27FC236}">
                <a16:creationId xmlns:a16="http://schemas.microsoft.com/office/drawing/2014/main" id="{52191D1E-2AF3-4F7C-B5DE-6E5B90791B69}"/>
              </a:ext>
            </a:extLst>
          </p:cNvPr>
          <p:cNvPicPr>
            <a:picLocks noChangeAspect="1"/>
          </p:cNvPicPr>
          <p:nvPr userDrawn="1"/>
        </p:nvPicPr>
        <p:blipFill>
          <a:blip r:embed="rId8"/>
          <a:srcRect/>
          <a:stretch/>
        </p:blipFill>
        <p:spPr>
          <a:xfrm>
            <a:off x="6701715" y="3995173"/>
            <a:ext cx="679146" cy="281521"/>
          </a:xfrm>
          <a:prstGeom prst="rect">
            <a:avLst/>
          </a:prstGeom>
        </p:spPr>
      </p:pic>
    </p:spTree>
    <p:extLst>
      <p:ext uri="{BB962C8B-B14F-4D97-AF65-F5344CB8AC3E}">
        <p14:creationId xmlns:p14="http://schemas.microsoft.com/office/powerpoint/2010/main" val="16421085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1" y="273847"/>
            <a:ext cx="7886700" cy="994172"/>
          </a:xfrm>
          <a:prstGeom prst="rect">
            <a:avLst/>
          </a:prstGeom>
        </p:spPr>
        <p:txBody>
          <a:bodyPr/>
          <a:lstStyle/>
          <a:p>
            <a:r>
              <a:rPr lang="en-US"/>
              <a:t>Click to edit Master title style</a:t>
            </a:r>
            <a:endParaRPr lang="hr-HR"/>
          </a:p>
        </p:txBody>
      </p:sp>
      <p:sp>
        <p:nvSpPr>
          <p:cNvPr id="3" name="Content Placeholder 2"/>
          <p:cNvSpPr>
            <a:spLocks noGrp="1"/>
          </p:cNvSpPr>
          <p:nvPr>
            <p:ph idx="1"/>
          </p:nvPr>
        </p:nvSpPr>
        <p:spPr>
          <a:xfrm>
            <a:off x="628651" y="1369219"/>
            <a:ext cx="78867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a:extLst>
              <a:ext uri="{FF2B5EF4-FFF2-40B4-BE49-F238E27FC236}">
                <a16:creationId xmlns:a16="http://schemas.microsoft.com/office/drawing/2014/main" id="{98F1DF59-73D0-4DF0-9982-CD5B8560CB09}"/>
              </a:ext>
            </a:extLst>
          </p:cNvPr>
          <p:cNvSpPr>
            <a:spLocks noGrp="1"/>
          </p:cNvSpPr>
          <p:nvPr>
            <p:ph type="dt" sz="half" idx="10"/>
          </p:nvPr>
        </p:nvSpPr>
        <p:spPr/>
        <p:txBody>
          <a:bodyPr/>
          <a:lstStyle/>
          <a:p>
            <a:r>
              <a:rPr lang="hr-HR" dirty="0"/>
              <a:t>27.11.2025.</a:t>
            </a:r>
          </a:p>
        </p:txBody>
      </p:sp>
      <p:sp>
        <p:nvSpPr>
          <p:cNvPr id="5" name="Footer Placeholder 4">
            <a:extLst>
              <a:ext uri="{FF2B5EF4-FFF2-40B4-BE49-F238E27FC236}">
                <a16:creationId xmlns:a16="http://schemas.microsoft.com/office/drawing/2014/main" id="{41B9ECA6-BA02-410C-B915-5AE26AEF1447}"/>
              </a:ext>
            </a:extLst>
          </p:cNvPr>
          <p:cNvSpPr>
            <a:spLocks noGrp="1"/>
          </p:cNvSpPr>
          <p:nvPr>
            <p:ph type="ftr" sz="quarter" idx="11"/>
          </p:nvPr>
        </p:nvSpPr>
        <p:spPr/>
        <p:txBody>
          <a:bodyPr/>
          <a:lstStyle/>
          <a:p>
            <a:r>
              <a:rPr lang="hr-HR" dirty="0"/>
              <a:t>euroCRIS 2025 Autumn SMM, Izmir</a:t>
            </a:r>
          </a:p>
        </p:txBody>
      </p:sp>
    </p:spTree>
    <p:extLst>
      <p:ext uri="{BB962C8B-B14F-4D97-AF65-F5344CB8AC3E}">
        <p14:creationId xmlns:p14="http://schemas.microsoft.com/office/powerpoint/2010/main" val="705382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ilagođeni izgle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5F123A9-AD7D-AED8-46ED-E29893A05239}"/>
              </a:ext>
            </a:extLst>
          </p:cNvPr>
          <p:cNvSpPr>
            <a:spLocks noGrp="1"/>
          </p:cNvSpPr>
          <p:nvPr>
            <p:ph type="title"/>
          </p:nvPr>
        </p:nvSpPr>
        <p:spPr>
          <a:xfrm>
            <a:off x="1614487" y="2244113"/>
            <a:ext cx="5915025" cy="739412"/>
          </a:xfrm>
          <a:prstGeom prst="rect">
            <a:avLst/>
          </a:prstGeom>
        </p:spPr>
        <p:txBody>
          <a:bodyPr/>
          <a:lstStyle>
            <a:lvl1pPr algn="ctr">
              <a:defRPr sz="2400" b="1">
                <a:latin typeface="Arial" panose="020B0604020202020204" pitchFamily="34" charset="0"/>
                <a:cs typeface="Arial" panose="020B0604020202020204" pitchFamily="34" charset="0"/>
              </a:defRPr>
            </a:lvl1pPr>
          </a:lstStyle>
          <a:p>
            <a:r>
              <a:rPr lang="hr-HR" dirty="0"/>
              <a:t>Kliknite da biste uredili stil naslova matrice</a:t>
            </a:r>
            <a:endParaRPr lang="en-US" dirty="0"/>
          </a:p>
        </p:txBody>
      </p:sp>
      <p:cxnSp>
        <p:nvCxnSpPr>
          <p:cNvPr id="5" name="Straight Connector 4">
            <a:extLst>
              <a:ext uri="{FF2B5EF4-FFF2-40B4-BE49-F238E27FC236}">
                <a16:creationId xmlns:a16="http://schemas.microsoft.com/office/drawing/2014/main" id="{8BE4BFF0-D125-86A7-CCAE-B468AC558A40}"/>
              </a:ext>
            </a:extLst>
          </p:cNvPr>
          <p:cNvCxnSpPr>
            <a:cxnSpLocks/>
          </p:cNvCxnSpPr>
          <p:nvPr/>
        </p:nvCxnSpPr>
        <p:spPr>
          <a:xfrm>
            <a:off x="1614488" y="2977703"/>
            <a:ext cx="5915025" cy="0"/>
          </a:xfrm>
          <a:prstGeom prst="line">
            <a:avLst/>
          </a:prstGeom>
        </p:spPr>
        <p:style>
          <a:lnRef idx="1">
            <a:schemeClr val="accent2"/>
          </a:lnRef>
          <a:fillRef idx="0">
            <a:schemeClr val="accent2"/>
          </a:fillRef>
          <a:effectRef idx="0">
            <a:schemeClr val="accent2"/>
          </a:effectRef>
          <a:fontRef idx="minor">
            <a:schemeClr val="tx1"/>
          </a:fontRef>
        </p:style>
      </p:cxnSp>
      <p:sp>
        <p:nvSpPr>
          <p:cNvPr id="4" name="Subtitle 2">
            <a:extLst>
              <a:ext uri="{FF2B5EF4-FFF2-40B4-BE49-F238E27FC236}">
                <a16:creationId xmlns:a16="http://schemas.microsoft.com/office/drawing/2014/main" id="{F2D2217B-1BDD-4FA1-B069-A04B3E2F908E}"/>
              </a:ext>
            </a:extLst>
          </p:cNvPr>
          <p:cNvSpPr>
            <a:spLocks noGrp="1"/>
          </p:cNvSpPr>
          <p:nvPr>
            <p:ph type="subTitle" idx="1"/>
          </p:nvPr>
        </p:nvSpPr>
        <p:spPr>
          <a:xfrm>
            <a:off x="2000250" y="3101801"/>
            <a:ext cx="5143500" cy="1241822"/>
          </a:xfrm>
          <a:prstGeom prst="rect">
            <a:avLst/>
          </a:prstGeom>
        </p:spPr>
        <p:txBody>
          <a:bodyPr>
            <a:noAutofit/>
          </a:bodyPr>
          <a:lstStyle>
            <a:lvl1pPr marL="0" indent="0" algn="ctr">
              <a:buNone/>
              <a:defRPr sz="1400"/>
            </a:lvl1pPr>
            <a:lvl2pPr marL="257169" indent="0" algn="ctr">
              <a:buNone/>
              <a:defRPr sz="1125"/>
            </a:lvl2pPr>
            <a:lvl3pPr marL="514337" indent="0" algn="ctr">
              <a:buNone/>
              <a:defRPr sz="1013"/>
            </a:lvl3pPr>
            <a:lvl4pPr marL="771506" indent="0" algn="ctr">
              <a:buNone/>
              <a:defRPr sz="900"/>
            </a:lvl4pPr>
            <a:lvl5pPr marL="1028675" indent="0" algn="ctr">
              <a:buNone/>
              <a:defRPr sz="900"/>
            </a:lvl5pPr>
            <a:lvl6pPr marL="1285843" indent="0" algn="ctr">
              <a:buNone/>
              <a:defRPr sz="900"/>
            </a:lvl6pPr>
            <a:lvl7pPr marL="1543011" indent="0" algn="ctr">
              <a:buNone/>
              <a:defRPr sz="900"/>
            </a:lvl7pPr>
            <a:lvl8pPr marL="1800180" indent="0" algn="ctr">
              <a:buNone/>
              <a:defRPr sz="900"/>
            </a:lvl8pPr>
            <a:lvl9pPr marL="2057349" indent="0" algn="ctr">
              <a:buNone/>
              <a:defRPr sz="900"/>
            </a:lvl9pPr>
          </a:lstStyle>
          <a:p>
            <a:r>
              <a:rPr lang="en-US" dirty="0"/>
              <a:t>Click to edit Master subtitle style</a:t>
            </a:r>
            <a:endParaRPr lang="hr-HR" dirty="0"/>
          </a:p>
        </p:txBody>
      </p:sp>
    </p:spTree>
    <p:extLst>
      <p:ext uri="{BB962C8B-B14F-4D97-AF65-F5344CB8AC3E}">
        <p14:creationId xmlns:p14="http://schemas.microsoft.com/office/powerpoint/2010/main" val="1204688482"/>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aslov samo">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0B8CE25-8879-4D48-B4AD-189C8D4CF76F}"/>
              </a:ext>
            </a:extLst>
          </p:cNvPr>
          <p:cNvSpPr>
            <a:spLocks noGrp="1"/>
          </p:cNvSpPr>
          <p:nvPr>
            <p:ph type="dt" sz="half" idx="10"/>
          </p:nvPr>
        </p:nvSpPr>
        <p:spPr/>
        <p:txBody>
          <a:bodyPr/>
          <a:lstStyle/>
          <a:p>
            <a:r>
              <a:rPr lang="sr-Latn-RS"/>
              <a:t>1. 1. 2026.</a:t>
            </a:r>
            <a:endParaRPr lang="hr-HR" dirty="0"/>
          </a:p>
        </p:txBody>
      </p:sp>
      <p:sp>
        <p:nvSpPr>
          <p:cNvPr id="5" name="Footer Placeholder 4">
            <a:extLst>
              <a:ext uri="{FF2B5EF4-FFF2-40B4-BE49-F238E27FC236}">
                <a16:creationId xmlns:a16="http://schemas.microsoft.com/office/drawing/2014/main" id="{6F274D94-8336-41CE-B88A-07D441B83EA1}"/>
              </a:ext>
            </a:extLst>
          </p:cNvPr>
          <p:cNvSpPr>
            <a:spLocks noGrp="1"/>
          </p:cNvSpPr>
          <p:nvPr>
            <p:ph type="ftr" sz="quarter" idx="11"/>
          </p:nvPr>
        </p:nvSpPr>
        <p:spPr/>
        <p:txBody>
          <a:bodyPr/>
          <a:lstStyle/>
          <a:p>
            <a:r>
              <a:rPr lang="hr-HR"/>
              <a:t>Događanje</a:t>
            </a:r>
            <a:endParaRPr lang="hr-HR" dirty="0"/>
          </a:p>
        </p:txBody>
      </p:sp>
      <p:sp>
        <p:nvSpPr>
          <p:cNvPr id="8" name="Text Placeholder 2">
            <a:extLst>
              <a:ext uri="{FF2B5EF4-FFF2-40B4-BE49-F238E27FC236}">
                <a16:creationId xmlns:a16="http://schemas.microsoft.com/office/drawing/2014/main" id="{78C117B1-494E-4D17-AC29-2C5609410A8E}"/>
              </a:ext>
            </a:extLst>
          </p:cNvPr>
          <p:cNvSpPr>
            <a:spLocks noGrp="1"/>
          </p:cNvSpPr>
          <p:nvPr>
            <p:ph idx="1"/>
          </p:nvPr>
        </p:nvSpPr>
        <p:spPr>
          <a:xfrm>
            <a:off x="628651" y="1054825"/>
            <a:ext cx="7886700" cy="3577897"/>
          </a:xfrm>
          <a:prstGeom prst="rect">
            <a:avLst/>
          </a:prstGeom>
        </p:spPr>
        <p:txBody>
          <a:bodyPr vert="horz" lIns="91440" tIns="45720" rIns="91440" bIns="45720" rtlCol="0">
            <a:normAutofit/>
          </a:bodyPr>
          <a:lstStyle>
            <a:lvl2pPr>
              <a:defRPr sz="1400"/>
            </a:lvl2pPr>
            <a:lvl3pPr>
              <a:defRPr sz="1200"/>
            </a:lvl3pPr>
            <a:lvl4pPr>
              <a:defRPr sz="1100"/>
            </a:lvl4pPr>
            <a:lvl5pPr>
              <a:defRPr sz="1000"/>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
        <p:nvSpPr>
          <p:cNvPr id="7" name="Oval 6">
            <a:extLst>
              <a:ext uri="{FF2B5EF4-FFF2-40B4-BE49-F238E27FC236}">
                <a16:creationId xmlns:a16="http://schemas.microsoft.com/office/drawing/2014/main" id="{61ACBB48-6632-4959-A5B6-06FC54715CE0}"/>
              </a:ext>
            </a:extLst>
          </p:cNvPr>
          <p:cNvSpPr/>
          <p:nvPr userDrawn="1"/>
        </p:nvSpPr>
        <p:spPr>
          <a:xfrm>
            <a:off x="7520940" y="395151"/>
            <a:ext cx="150223" cy="16981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9" name="Title Placeholder 1">
            <a:extLst>
              <a:ext uri="{FF2B5EF4-FFF2-40B4-BE49-F238E27FC236}">
                <a16:creationId xmlns:a16="http://schemas.microsoft.com/office/drawing/2014/main" id="{B8B7E509-7224-43D0-A695-BC5F49C1E5AC}"/>
              </a:ext>
            </a:extLst>
          </p:cNvPr>
          <p:cNvSpPr>
            <a:spLocks noGrp="1"/>
          </p:cNvSpPr>
          <p:nvPr>
            <p:ph type="title"/>
          </p:nvPr>
        </p:nvSpPr>
        <p:spPr>
          <a:xfrm>
            <a:off x="628650" y="341897"/>
            <a:ext cx="7886700" cy="468000"/>
          </a:xfrm>
          <a:prstGeom prst="rect">
            <a:avLst/>
          </a:prstGeom>
        </p:spPr>
        <p:txBody>
          <a:bodyPr vert="horz" lIns="91440" tIns="45720" rIns="91440" bIns="45720" rtlCol="0" anchor="ctr">
            <a:normAutofit/>
          </a:bodyPr>
          <a:lstStyle/>
          <a:p>
            <a:r>
              <a:rPr lang="hr-HR" dirty="0"/>
              <a:t>Kliknite da biste uredili stil naslova matrice</a:t>
            </a:r>
          </a:p>
        </p:txBody>
      </p:sp>
    </p:spTree>
    <p:extLst>
      <p:ext uri="{BB962C8B-B14F-4D97-AF65-F5344CB8AC3E}">
        <p14:creationId xmlns:p14="http://schemas.microsoft.com/office/powerpoint/2010/main" val="3210199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Naslov i sadržaj">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0B8CE25-8879-4D48-B4AD-189C8D4CF76F}"/>
              </a:ext>
            </a:extLst>
          </p:cNvPr>
          <p:cNvSpPr>
            <a:spLocks noGrp="1"/>
          </p:cNvSpPr>
          <p:nvPr>
            <p:ph type="dt" sz="half" idx="10"/>
          </p:nvPr>
        </p:nvSpPr>
        <p:spPr/>
        <p:txBody>
          <a:bodyPr/>
          <a:lstStyle/>
          <a:p>
            <a:r>
              <a:rPr lang="sr-Latn-RS"/>
              <a:t>1. 1. 2026.</a:t>
            </a:r>
            <a:endParaRPr lang="hr-HR" dirty="0"/>
          </a:p>
        </p:txBody>
      </p:sp>
      <p:sp>
        <p:nvSpPr>
          <p:cNvPr id="5" name="Footer Placeholder 4">
            <a:extLst>
              <a:ext uri="{FF2B5EF4-FFF2-40B4-BE49-F238E27FC236}">
                <a16:creationId xmlns:a16="http://schemas.microsoft.com/office/drawing/2014/main" id="{6F274D94-8336-41CE-B88A-07D441B83EA1}"/>
              </a:ext>
            </a:extLst>
          </p:cNvPr>
          <p:cNvSpPr>
            <a:spLocks noGrp="1"/>
          </p:cNvSpPr>
          <p:nvPr>
            <p:ph type="ftr" sz="quarter" idx="11"/>
          </p:nvPr>
        </p:nvSpPr>
        <p:spPr/>
        <p:txBody>
          <a:bodyPr/>
          <a:lstStyle/>
          <a:p>
            <a:r>
              <a:rPr lang="hr-HR"/>
              <a:t>Događanje</a:t>
            </a:r>
            <a:endParaRPr lang="hr-HR" dirty="0"/>
          </a:p>
        </p:txBody>
      </p:sp>
      <p:sp>
        <p:nvSpPr>
          <p:cNvPr id="8" name="Text Placeholder 2">
            <a:extLst>
              <a:ext uri="{FF2B5EF4-FFF2-40B4-BE49-F238E27FC236}">
                <a16:creationId xmlns:a16="http://schemas.microsoft.com/office/drawing/2014/main" id="{78C117B1-494E-4D17-AC29-2C5609410A8E}"/>
              </a:ext>
            </a:extLst>
          </p:cNvPr>
          <p:cNvSpPr>
            <a:spLocks noGrp="1"/>
          </p:cNvSpPr>
          <p:nvPr>
            <p:ph idx="1"/>
          </p:nvPr>
        </p:nvSpPr>
        <p:spPr>
          <a:xfrm>
            <a:off x="628651" y="1054825"/>
            <a:ext cx="7886700" cy="3577897"/>
          </a:xfrm>
          <a:prstGeom prst="rect">
            <a:avLst/>
          </a:prstGeom>
        </p:spPr>
        <p:txBody>
          <a:bodyPr vert="horz" lIns="91440" tIns="45720" rIns="91440" bIns="45720" rtlCol="0">
            <a:normAutofit/>
          </a:bodyPr>
          <a:lstStyle>
            <a:lvl2pPr>
              <a:defRPr sz="1400"/>
            </a:lvl2pPr>
            <a:lvl3pPr>
              <a:defRPr sz="1200"/>
            </a:lvl3pPr>
            <a:lvl4pPr>
              <a:defRPr sz="1100"/>
            </a:lvl4pPr>
            <a:lvl5pPr>
              <a:defRPr sz="1000"/>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
        <p:nvSpPr>
          <p:cNvPr id="9" name="Oval 8">
            <a:extLst>
              <a:ext uri="{FF2B5EF4-FFF2-40B4-BE49-F238E27FC236}">
                <a16:creationId xmlns:a16="http://schemas.microsoft.com/office/drawing/2014/main" id="{A6C0B6DD-8EA2-478A-8811-15AA978D314E}"/>
              </a:ext>
            </a:extLst>
          </p:cNvPr>
          <p:cNvSpPr/>
          <p:nvPr userDrawn="1"/>
        </p:nvSpPr>
        <p:spPr>
          <a:xfrm>
            <a:off x="7520940" y="395151"/>
            <a:ext cx="150223" cy="16981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10" name="Title Placeholder 1">
            <a:extLst>
              <a:ext uri="{FF2B5EF4-FFF2-40B4-BE49-F238E27FC236}">
                <a16:creationId xmlns:a16="http://schemas.microsoft.com/office/drawing/2014/main" id="{0FD26C7E-7BE4-4C36-B2E7-4AA4A02DFFFC}"/>
              </a:ext>
            </a:extLst>
          </p:cNvPr>
          <p:cNvSpPr>
            <a:spLocks noGrp="1"/>
          </p:cNvSpPr>
          <p:nvPr>
            <p:ph type="title"/>
          </p:nvPr>
        </p:nvSpPr>
        <p:spPr>
          <a:xfrm>
            <a:off x="628650" y="341897"/>
            <a:ext cx="7886700" cy="468000"/>
          </a:xfrm>
          <a:prstGeom prst="rect">
            <a:avLst/>
          </a:prstGeom>
        </p:spPr>
        <p:txBody>
          <a:bodyPr vert="horz" lIns="91440" tIns="45720" rIns="91440" bIns="45720" rtlCol="0" anchor="ctr">
            <a:normAutofit/>
          </a:bodyPr>
          <a:lstStyle/>
          <a:p>
            <a:r>
              <a:rPr lang="hr-HR" dirty="0"/>
              <a:t>Kliknite da biste uredili stil naslova matrice</a:t>
            </a:r>
          </a:p>
        </p:txBody>
      </p:sp>
    </p:spTree>
    <p:extLst>
      <p:ext uri="{BB962C8B-B14F-4D97-AF65-F5344CB8AC3E}">
        <p14:creationId xmlns:p14="http://schemas.microsoft.com/office/powerpoint/2010/main" val="4100993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Zaglavlje sekcije">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1748DB3-FA31-1911-AAF3-D9A18CECDC0E}"/>
              </a:ext>
            </a:extLst>
          </p:cNvPr>
          <p:cNvSpPr>
            <a:spLocks noGrp="1"/>
          </p:cNvSpPr>
          <p:nvPr>
            <p:ph type="title"/>
          </p:nvPr>
        </p:nvSpPr>
        <p:spPr>
          <a:xfrm>
            <a:off x="1450975" y="1874519"/>
            <a:ext cx="5915025" cy="378215"/>
          </a:xfrm>
        </p:spPr>
        <p:txBody>
          <a:bodyPr anchor="b">
            <a:normAutofit/>
          </a:bodyPr>
          <a:lstStyle>
            <a:lvl1pPr>
              <a:defRPr sz="1400"/>
            </a:lvl1pPr>
          </a:lstStyle>
          <a:p>
            <a:r>
              <a:rPr lang="hr-HR"/>
              <a:t>Kliknite da biste uredili stil naslova matrice</a:t>
            </a:r>
            <a:endParaRPr lang="hr-HR" dirty="0"/>
          </a:p>
        </p:txBody>
      </p:sp>
      <p:sp>
        <p:nvSpPr>
          <p:cNvPr id="8" name="Text Placeholder 2">
            <a:extLst>
              <a:ext uri="{FF2B5EF4-FFF2-40B4-BE49-F238E27FC236}">
                <a16:creationId xmlns:a16="http://schemas.microsoft.com/office/drawing/2014/main" id="{D2558BF4-1C49-4404-8F31-516B6C4449C9}"/>
              </a:ext>
            </a:extLst>
          </p:cNvPr>
          <p:cNvSpPr>
            <a:spLocks noGrp="1"/>
          </p:cNvSpPr>
          <p:nvPr>
            <p:ph type="body" idx="1"/>
          </p:nvPr>
        </p:nvSpPr>
        <p:spPr>
          <a:xfrm>
            <a:off x="1450975" y="2422553"/>
            <a:ext cx="5915025" cy="1125140"/>
          </a:xfrm>
        </p:spPr>
        <p:txBody>
          <a:bodyPr>
            <a:normAutofit/>
          </a:bodyPr>
          <a:lstStyle>
            <a:lvl1pPr marL="0" indent="0" algn="ctr">
              <a:buNone/>
              <a:defRPr sz="1200">
                <a:solidFill>
                  <a:schemeClr val="tx1">
                    <a:lumMod val="95000"/>
                    <a:lumOff val="5000"/>
                  </a:schemeClr>
                </a:solidFill>
              </a:defRPr>
            </a:lvl1pPr>
            <a:lvl2pPr marL="257169" indent="0">
              <a:buNone/>
              <a:defRPr sz="1125">
                <a:solidFill>
                  <a:schemeClr val="tx1">
                    <a:tint val="75000"/>
                  </a:schemeClr>
                </a:solidFill>
              </a:defRPr>
            </a:lvl2pPr>
            <a:lvl3pPr marL="514337" indent="0">
              <a:buNone/>
              <a:defRPr sz="1013">
                <a:solidFill>
                  <a:schemeClr val="tx1">
                    <a:tint val="75000"/>
                  </a:schemeClr>
                </a:solidFill>
              </a:defRPr>
            </a:lvl3pPr>
            <a:lvl4pPr marL="771506" indent="0">
              <a:buNone/>
              <a:defRPr sz="900">
                <a:solidFill>
                  <a:schemeClr val="tx1">
                    <a:tint val="75000"/>
                  </a:schemeClr>
                </a:solidFill>
              </a:defRPr>
            </a:lvl4pPr>
            <a:lvl5pPr marL="1028675" indent="0">
              <a:buNone/>
              <a:defRPr sz="900">
                <a:solidFill>
                  <a:schemeClr val="tx1">
                    <a:tint val="75000"/>
                  </a:schemeClr>
                </a:solidFill>
              </a:defRPr>
            </a:lvl5pPr>
            <a:lvl6pPr marL="1285843" indent="0">
              <a:buNone/>
              <a:defRPr sz="900">
                <a:solidFill>
                  <a:schemeClr val="tx1">
                    <a:tint val="75000"/>
                  </a:schemeClr>
                </a:solidFill>
              </a:defRPr>
            </a:lvl6pPr>
            <a:lvl7pPr marL="1543011" indent="0">
              <a:buNone/>
              <a:defRPr sz="900">
                <a:solidFill>
                  <a:schemeClr val="tx1">
                    <a:tint val="75000"/>
                  </a:schemeClr>
                </a:solidFill>
              </a:defRPr>
            </a:lvl7pPr>
            <a:lvl8pPr marL="1800180" indent="0">
              <a:buNone/>
              <a:defRPr sz="900">
                <a:solidFill>
                  <a:schemeClr val="tx1">
                    <a:tint val="75000"/>
                  </a:schemeClr>
                </a:solidFill>
              </a:defRPr>
            </a:lvl8pPr>
            <a:lvl9pPr marL="2057349" indent="0">
              <a:buNone/>
              <a:defRPr sz="900">
                <a:solidFill>
                  <a:schemeClr val="tx1">
                    <a:tint val="75000"/>
                  </a:schemeClr>
                </a:solidFill>
              </a:defRPr>
            </a:lvl9pPr>
          </a:lstStyle>
          <a:p>
            <a:pPr lvl="0"/>
            <a:r>
              <a:rPr lang="hr-HR"/>
              <a:t>Kliknite da biste uredili matrice</a:t>
            </a:r>
          </a:p>
        </p:txBody>
      </p:sp>
      <p:cxnSp>
        <p:nvCxnSpPr>
          <p:cNvPr id="9" name="Straight Connector 8">
            <a:extLst>
              <a:ext uri="{FF2B5EF4-FFF2-40B4-BE49-F238E27FC236}">
                <a16:creationId xmlns:a16="http://schemas.microsoft.com/office/drawing/2014/main" id="{F75F42F8-6F72-C635-A622-A932D2286450}"/>
              </a:ext>
            </a:extLst>
          </p:cNvPr>
          <p:cNvCxnSpPr>
            <a:cxnSpLocks/>
          </p:cNvCxnSpPr>
          <p:nvPr/>
        </p:nvCxnSpPr>
        <p:spPr>
          <a:xfrm>
            <a:off x="1455440" y="2337643"/>
            <a:ext cx="5915025" cy="0"/>
          </a:xfrm>
          <a:prstGeom prst="line">
            <a:avLst/>
          </a:prstGeom>
        </p:spPr>
        <p:style>
          <a:lnRef idx="1">
            <a:schemeClr val="accent2"/>
          </a:lnRef>
          <a:fillRef idx="0">
            <a:schemeClr val="accent2"/>
          </a:fillRef>
          <a:effectRef idx="0">
            <a:schemeClr val="accent2"/>
          </a:effectRef>
          <a:fontRef idx="minor">
            <a:schemeClr val="tx1"/>
          </a:fontRef>
        </p:style>
      </p:cxnSp>
      <p:sp>
        <p:nvSpPr>
          <p:cNvPr id="2" name="Date Placeholder 1">
            <a:extLst>
              <a:ext uri="{FF2B5EF4-FFF2-40B4-BE49-F238E27FC236}">
                <a16:creationId xmlns:a16="http://schemas.microsoft.com/office/drawing/2014/main" id="{BBD18CF3-F27A-4CF7-88DA-6DE5ADBB0000}"/>
              </a:ext>
            </a:extLst>
          </p:cNvPr>
          <p:cNvSpPr>
            <a:spLocks noGrp="1"/>
          </p:cNvSpPr>
          <p:nvPr>
            <p:ph type="dt" sz="half" idx="10"/>
          </p:nvPr>
        </p:nvSpPr>
        <p:spPr/>
        <p:txBody>
          <a:bodyPr/>
          <a:lstStyle/>
          <a:p>
            <a:r>
              <a:rPr lang="sr-Latn-RS"/>
              <a:t>1. 1. 2026.</a:t>
            </a:r>
            <a:endParaRPr lang="hr-HR" dirty="0"/>
          </a:p>
        </p:txBody>
      </p:sp>
      <p:sp>
        <p:nvSpPr>
          <p:cNvPr id="3" name="Footer Placeholder 2">
            <a:extLst>
              <a:ext uri="{FF2B5EF4-FFF2-40B4-BE49-F238E27FC236}">
                <a16:creationId xmlns:a16="http://schemas.microsoft.com/office/drawing/2014/main" id="{656D1D6D-C8A3-4CDF-B800-B23D48CEFEC1}"/>
              </a:ext>
            </a:extLst>
          </p:cNvPr>
          <p:cNvSpPr>
            <a:spLocks noGrp="1"/>
          </p:cNvSpPr>
          <p:nvPr>
            <p:ph type="ftr" sz="quarter" idx="11"/>
          </p:nvPr>
        </p:nvSpPr>
        <p:spPr/>
        <p:txBody>
          <a:bodyPr/>
          <a:lstStyle/>
          <a:p>
            <a:r>
              <a:rPr lang="hr-HR"/>
              <a:t>Događanje</a:t>
            </a:r>
            <a:endParaRPr lang="hr-HR" dirty="0"/>
          </a:p>
        </p:txBody>
      </p:sp>
    </p:spTree>
    <p:extLst>
      <p:ext uri="{BB962C8B-B14F-4D97-AF65-F5344CB8AC3E}">
        <p14:creationId xmlns:p14="http://schemas.microsoft.com/office/powerpoint/2010/main" val="305914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va sadržaja">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1" y="1028700"/>
            <a:ext cx="3886200" cy="3604023"/>
          </a:xfrm>
          <a:prstGeom prst="rect">
            <a:avLst/>
          </a:prstGeom>
        </p:spPr>
        <p:txBody>
          <a:bodyPr/>
          <a:lstStyle>
            <a:lvl2pPr>
              <a:defRPr sz="1400"/>
            </a:lvl2pPr>
            <a:lvl3pPr>
              <a:defRPr sz="1200"/>
            </a:lvl3pPr>
            <a:lvl4pPr>
              <a:defRPr sz="1100"/>
            </a:lvl4pPr>
            <a:lvl5pPr>
              <a:defRPr sz="1000"/>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
        <p:nvSpPr>
          <p:cNvPr id="4" name="Content Placeholder 3"/>
          <p:cNvSpPr>
            <a:spLocks noGrp="1"/>
          </p:cNvSpPr>
          <p:nvPr>
            <p:ph sz="half" idx="2" hasCustomPrompt="1"/>
          </p:nvPr>
        </p:nvSpPr>
        <p:spPr>
          <a:xfrm>
            <a:off x="4629151" y="1028700"/>
            <a:ext cx="3886200" cy="3604023"/>
          </a:xfrm>
          <a:prstGeom prst="rect">
            <a:avLst/>
          </a:prstGeom>
        </p:spPr>
        <p:txBody>
          <a:bodyPr/>
          <a:lstStyle>
            <a:lvl2pPr>
              <a:defRPr sz="1400"/>
            </a:lvl2pPr>
            <a:lvl3pPr>
              <a:defRPr sz="1200"/>
            </a:lvl3pPr>
            <a:lvl4pPr>
              <a:defRPr sz="1100"/>
            </a:lvl4pPr>
            <a:lvl5pPr>
              <a:defRPr sz="1000"/>
            </a:lvl5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
        <p:nvSpPr>
          <p:cNvPr id="5" name="Date Placeholder 4">
            <a:extLst>
              <a:ext uri="{FF2B5EF4-FFF2-40B4-BE49-F238E27FC236}">
                <a16:creationId xmlns:a16="http://schemas.microsoft.com/office/drawing/2014/main" id="{1927DA85-8210-4E8D-B374-3ED24910A8D8}"/>
              </a:ext>
            </a:extLst>
          </p:cNvPr>
          <p:cNvSpPr>
            <a:spLocks noGrp="1"/>
          </p:cNvSpPr>
          <p:nvPr>
            <p:ph type="dt" sz="half" idx="10"/>
          </p:nvPr>
        </p:nvSpPr>
        <p:spPr/>
        <p:txBody>
          <a:bodyPr/>
          <a:lstStyle/>
          <a:p>
            <a:r>
              <a:rPr lang="sr-Latn-RS"/>
              <a:t>1. 1. 2026.</a:t>
            </a:r>
            <a:endParaRPr lang="hr-HR" dirty="0"/>
          </a:p>
        </p:txBody>
      </p:sp>
      <p:sp>
        <p:nvSpPr>
          <p:cNvPr id="6" name="Footer Placeholder 5">
            <a:extLst>
              <a:ext uri="{FF2B5EF4-FFF2-40B4-BE49-F238E27FC236}">
                <a16:creationId xmlns:a16="http://schemas.microsoft.com/office/drawing/2014/main" id="{CAF2D232-DF4A-4A1E-BF7E-F3A0332EF454}"/>
              </a:ext>
            </a:extLst>
          </p:cNvPr>
          <p:cNvSpPr>
            <a:spLocks noGrp="1"/>
          </p:cNvSpPr>
          <p:nvPr>
            <p:ph type="ftr" sz="quarter" idx="11"/>
          </p:nvPr>
        </p:nvSpPr>
        <p:spPr/>
        <p:txBody>
          <a:bodyPr/>
          <a:lstStyle/>
          <a:p>
            <a:r>
              <a:rPr lang="hr-HR"/>
              <a:t>Događanje</a:t>
            </a:r>
            <a:endParaRPr lang="hr-HR" dirty="0"/>
          </a:p>
        </p:txBody>
      </p:sp>
      <p:sp>
        <p:nvSpPr>
          <p:cNvPr id="8" name="Oval 7">
            <a:extLst>
              <a:ext uri="{FF2B5EF4-FFF2-40B4-BE49-F238E27FC236}">
                <a16:creationId xmlns:a16="http://schemas.microsoft.com/office/drawing/2014/main" id="{C8306247-F2D7-41A5-9FA1-24C19E397753}"/>
              </a:ext>
            </a:extLst>
          </p:cNvPr>
          <p:cNvSpPr/>
          <p:nvPr userDrawn="1"/>
        </p:nvSpPr>
        <p:spPr>
          <a:xfrm>
            <a:off x="7520940" y="395151"/>
            <a:ext cx="150223" cy="16981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9" name="Title Placeholder 1">
            <a:extLst>
              <a:ext uri="{FF2B5EF4-FFF2-40B4-BE49-F238E27FC236}">
                <a16:creationId xmlns:a16="http://schemas.microsoft.com/office/drawing/2014/main" id="{6E5A0CC7-F780-4DAE-B0E5-9FAD4DFBA0A5}"/>
              </a:ext>
            </a:extLst>
          </p:cNvPr>
          <p:cNvSpPr>
            <a:spLocks noGrp="1"/>
          </p:cNvSpPr>
          <p:nvPr>
            <p:ph type="title"/>
          </p:nvPr>
        </p:nvSpPr>
        <p:spPr>
          <a:xfrm>
            <a:off x="628650" y="341897"/>
            <a:ext cx="7886700" cy="468000"/>
          </a:xfrm>
          <a:prstGeom prst="rect">
            <a:avLst/>
          </a:prstGeom>
        </p:spPr>
        <p:txBody>
          <a:bodyPr vert="horz" lIns="91440" tIns="45720" rIns="91440" bIns="45720" rtlCol="0" anchor="ctr">
            <a:normAutofit/>
          </a:bodyPr>
          <a:lstStyle/>
          <a:p>
            <a:r>
              <a:rPr lang="hr-HR" dirty="0"/>
              <a:t>Kliknite da biste uredili stil naslova matrice</a:t>
            </a:r>
          </a:p>
        </p:txBody>
      </p:sp>
    </p:spTree>
    <p:extLst>
      <p:ext uri="{BB962C8B-B14F-4D97-AF65-F5344CB8AC3E}">
        <p14:creationId xmlns:p14="http://schemas.microsoft.com/office/powerpoint/2010/main" val="1664290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Usporedb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7455" y="954507"/>
            <a:ext cx="3868340" cy="335450"/>
          </a:xfrm>
          <a:prstGeom prst="rect">
            <a:avLst/>
          </a:prstGeom>
        </p:spPr>
        <p:txBody>
          <a:bodyPr anchor="b"/>
          <a:lstStyle>
            <a:lvl1pPr marL="0" indent="0">
              <a:buNone/>
              <a:defRPr sz="1350" b="1"/>
            </a:lvl1pPr>
            <a:lvl2pPr marL="257169" indent="0">
              <a:buNone/>
              <a:defRPr sz="1125" b="1"/>
            </a:lvl2pPr>
            <a:lvl3pPr marL="514337" indent="0">
              <a:buNone/>
              <a:defRPr sz="1013" b="1"/>
            </a:lvl3pPr>
            <a:lvl4pPr marL="771506" indent="0">
              <a:buNone/>
              <a:defRPr sz="900" b="1"/>
            </a:lvl4pPr>
            <a:lvl5pPr marL="1028675" indent="0">
              <a:buNone/>
              <a:defRPr sz="900" b="1"/>
            </a:lvl5pPr>
            <a:lvl6pPr marL="1285843" indent="0">
              <a:buNone/>
              <a:defRPr sz="900" b="1"/>
            </a:lvl6pPr>
            <a:lvl7pPr marL="1543011" indent="0">
              <a:buNone/>
              <a:defRPr sz="900" b="1"/>
            </a:lvl7pPr>
            <a:lvl8pPr marL="1800180" indent="0">
              <a:buNone/>
              <a:defRPr sz="900" b="1"/>
            </a:lvl8pPr>
            <a:lvl9pPr marL="2057349" indent="0">
              <a:buNone/>
              <a:defRPr sz="900" b="1"/>
            </a:lvl9pPr>
          </a:lstStyle>
          <a:p>
            <a:pPr lvl="0"/>
            <a:r>
              <a:rPr lang="hr-HR" dirty="0"/>
              <a:t>Kliknite da biste uredili matrice</a:t>
            </a:r>
          </a:p>
        </p:txBody>
      </p:sp>
      <p:sp>
        <p:nvSpPr>
          <p:cNvPr id="4" name="Content Placeholder 3"/>
          <p:cNvSpPr>
            <a:spLocks noGrp="1"/>
          </p:cNvSpPr>
          <p:nvPr>
            <p:ph sz="half" idx="2"/>
          </p:nvPr>
        </p:nvSpPr>
        <p:spPr>
          <a:xfrm>
            <a:off x="629842" y="1358537"/>
            <a:ext cx="3868340" cy="3283711"/>
          </a:xfrm>
          <a:prstGeom prst="rect">
            <a:avLst/>
          </a:prstGeom>
        </p:spPr>
        <p:txBody>
          <a:body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
        <p:nvSpPr>
          <p:cNvPr id="5" name="Text Placeholder 4"/>
          <p:cNvSpPr>
            <a:spLocks noGrp="1"/>
          </p:cNvSpPr>
          <p:nvPr>
            <p:ph type="body" sz="quarter" idx="3"/>
          </p:nvPr>
        </p:nvSpPr>
        <p:spPr>
          <a:xfrm>
            <a:off x="4627960" y="953408"/>
            <a:ext cx="3887391" cy="335450"/>
          </a:xfrm>
          <a:prstGeom prst="rect">
            <a:avLst/>
          </a:prstGeom>
        </p:spPr>
        <p:txBody>
          <a:bodyPr anchor="b"/>
          <a:lstStyle>
            <a:lvl1pPr marL="0" indent="0">
              <a:buNone/>
              <a:defRPr sz="1350" b="1"/>
            </a:lvl1pPr>
            <a:lvl2pPr marL="257169" indent="0">
              <a:buNone/>
              <a:defRPr sz="1125" b="1"/>
            </a:lvl2pPr>
            <a:lvl3pPr marL="514337" indent="0">
              <a:buNone/>
              <a:defRPr sz="1013" b="1"/>
            </a:lvl3pPr>
            <a:lvl4pPr marL="771506" indent="0">
              <a:buNone/>
              <a:defRPr sz="900" b="1"/>
            </a:lvl4pPr>
            <a:lvl5pPr marL="1028675" indent="0">
              <a:buNone/>
              <a:defRPr sz="900" b="1"/>
            </a:lvl5pPr>
            <a:lvl6pPr marL="1285843" indent="0">
              <a:buNone/>
              <a:defRPr sz="900" b="1"/>
            </a:lvl6pPr>
            <a:lvl7pPr marL="1543011" indent="0">
              <a:buNone/>
              <a:defRPr sz="900" b="1"/>
            </a:lvl7pPr>
            <a:lvl8pPr marL="1800180" indent="0">
              <a:buNone/>
              <a:defRPr sz="900" b="1"/>
            </a:lvl8pPr>
            <a:lvl9pPr marL="2057349" indent="0">
              <a:buNone/>
              <a:defRPr sz="900" b="1"/>
            </a:lvl9pPr>
          </a:lstStyle>
          <a:p>
            <a:pPr lvl="0"/>
            <a:r>
              <a:rPr lang="hr-HR"/>
              <a:t>Kliknite da biste uredili matrice</a:t>
            </a:r>
          </a:p>
        </p:txBody>
      </p:sp>
      <p:sp>
        <p:nvSpPr>
          <p:cNvPr id="6" name="Content Placeholder 5"/>
          <p:cNvSpPr>
            <a:spLocks noGrp="1"/>
          </p:cNvSpPr>
          <p:nvPr>
            <p:ph sz="quarter" idx="4"/>
          </p:nvPr>
        </p:nvSpPr>
        <p:spPr>
          <a:xfrm>
            <a:off x="4629154" y="1358537"/>
            <a:ext cx="3887391" cy="3283711"/>
          </a:xfrm>
          <a:prstGeom prst="rect">
            <a:avLst/>
          </a:prstGeom>
        </p:spPr>
        <p:txBody>
          <a:bodyPr/>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7" name="Date Placeholder 6">
            <a:extLst>
              <a:ext uri="{FF2B5EF4-FFF2-40B4-BE49-F238E27FC236}">
                <a16:creationId xmlns:a16="http://schemas.microsoft.com/office/drawing/2014/main" id="{B1C4DA47-703A-4DA8-B646-C4526E21694D}"/>
              </a:ext>
            </a:extLst>
          </p:cNvPr>
          <p:cNvSpPr>
            <a:spLocks noGrp="1"/>
          </p:cNvSpPr>
          <p:nvPr>
            <p:ph type="dt" sz="half" idx="10"/>
          </p:nvPr>
        </p:nvSpPr>
        <p:spPr/>
        <p:txBody>
          <a:bodyPr/>
          <a:lstStyle/>
          <a:p>
            <a:r>
              <a:rPr lang="sr-Latn-RS"/>
              <a:t>1. 1. 2026.</a:t>
            </a:r>
            <a:endParaRPr lang="hr-HR" dirty="0"/>
          </a:p>
        </p:txBody>
      </p:sp>
      <p:sp>
        <p:nvSpPr>
          <p:cNvPr id="8" name="Footer Placeholder 7">
            <a:extLst>
              <a:ext uri="{FF2B5EF4-FFF2-40B4-BE49-F238E27FC236}">
                <a16:creationId xmlns:a16="http://schemas.microsoft.com/office/drawing/2014/main" id="{A4977B39-4152-427A-989E-29F97EE3B807}"/>
              </a:ext>
            </a:extLst>
          </p:cNvPr>
          <p:cNvSpPr>
            <a:spLocks noGrp="1"/>
          </p:cNvSpPr>
          <p:nvPr>
            <p:ph type="ftr" sz="quarter" idx="11"/>
          </p:nvPr>
        </p:nvSpPr>
        <p:spPr/>
        <p:txBody>
          <a:bodyPr/>
          <a:lstStyle/>
          <a:p>
            <a:r>
              <a:rPr lang="hr-HR"/>
              <a:t>Događanje</a:t>
            </a:r>
            <a:endParaRPr lang="hr-HR" dirty="0"/>
          </a:p>
        </p:txBody>
      </p:sp>
      <p:sp>
        <p:nvSpPr>
          <p:cNvPr id="10" name="Oval 9">
            <a:extLst>
              <a:ext uri="{FF2B5EF4-FFF2-40B4-BE49-F238E27FC236}">
                <a16:creationId xmlns:a16="http://schemas.microsoft.com/office/drawing/2014/main" id="{8584CAF1-0638-4B2D-9C2B-45906333259C}"/>
              </a:ext>
            </a:extLst>
          </p:cNvPr>
          <p:cNvSpPr/>
          <p:nvPr userDrawn="1"/>
        </p:nvSpPr>
        <p:spPr>
          <a:xfrm>
            <a:off x="7520940" y="395151"/>
            <a:ext cx="150223" cy="16981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11" name="Title Placeholder 1">
            <a:extLst>
              <a:ext uri="{FF2B5EF4-FFF2-40B4-BE49-F238E27FC236}">
                <a16:creationId xmlns:a16="http://schemas.microsoft.com/office/drawing/2014/main" id="{547D916D-67A7-4468-A2A1-E3ECC8243C24}"/>
              </a:ext>
            </a:extLst>
          </p:cNvPr>
          <p:cNvSpPr>
            <a:spLocks noGrp="1"/>
          </p:cNvSpPr>
          <p:nvPr>
            <p:ph type="title"/>
          </p:nvPr>
        </p:nvSpPr>
        <p:spPr>
          <a:xfrm>
            <a:off x="628650" y="341897"/>
            <a:ext cx="7886700" cy="468000"/>
          </a:xfrm>
          <a:prstGeom prst="rect">
            <a:avLst/>
          </a:prstGeom>
        </p:spPr>
        <p:txBody>
          <a:bodyPr vert="horz" lIns="91440" tIns="45720" rIns="91440" bIns="45720" rtlCol="0" anchor="ctr">
            <a:normAutofit/>
          </a:bodyPr>
          <a:lstStyle/>
          <a:p>
            <a:r>
              <a:rPr lang="hr-HR" dirty="0"/>
              <a:t>Kliknite da biste uredili stil naslova matrice</a:t>
            </a:r>
          </a:p>
        </p:txBody>
      </p:sp>
    </p:spTree>
    <p:extLst>
      <p:ext uri="{BB962C8B-B14F-4D97-AF65-F5344CB8AC3E}">
        <p14:creationId xmlns:p14="http://schemas.microsoft.com/office/powerpoint/2010/main" val="2058597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amo naslov">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19CFEF19-0D93-24E5-035A-7045BEC950A8}"/>
              </a:ext>
            </a:extLst>
          </p:cNvPr>
          <p:cNvCxnSpPr>
            <a:cxnSpLocks/>
          </p:cNvCxnSpPr>
          <p:nvPr/>
        </p:nvCxnSpPr>
        <p:spPr>
          <a:xfrm>
            <a:off x="472381" y="1103811"/>
            <a:ext cx="8235521" cy="0"/>
          </a:xfrm>
          <a:prstGeom prst="line">
            <a:avLst/>
          </a:prstGeom>
        </p:spPr>
        <p:style>
          <a:lnRef idx="1">
            <a:schemeClr val="accent2"/>
          </a:lnRef>
          <a:fillRef idx="0">
            <a:schemeClr val="accent2"/>
          </a:fillRef>
          <a:effectRef idx="0">
            <a:schemeClr val="accent2"/>
          </a:effectRef>
          <a:fontRef idx="minor">
            <a:schemeClr val="tx1"/>
          </a:fontRef>
        </p:style>
      </p:cxnSp>
      <p:sp>
        <p:nvSpPr>
          <p:cNvPr id="3" name="Date Placeholder 2">
            <a:extLst>
              <a:ext uri="{FF2B5EF4-FFF2-40B4-BE49-F238E27FC236}">
                <a16:creationId xmlns:a16="http://schemas.microsoft.com/office/drawing/2014/main" id="{18440ABD-21B3-4DBF-9F7A-5E1926A6E90D}"/>
              </a:ext>
            </a:extLst>
          </p:cNvPr>
          <p:cNvSpPr>
            <a:spLocks noGrp="1"/>
          </p:cNvSpPr>
          <p:nvPr>
            <p:ph type="dt" sz="half" idx="10"/>
          </p:nvPr>
        </p:nvSpPr>
        <p:spPr/>
        <p:txBody>
          <a:bodyPr/>
          <a:lstStyle/>
          <a:p>
            <a:r>
              <a:rPr lang="sr-Latn-RS"/>
              <a:t>1. 1. 2026.</a:t>
            </a:r>
            <a:endParaRPr lang="hr-HR" dirty="0"/>
          </a:p>
        </p:txBody>
      </p:sp>
      <p:sp>
        <p:nvSpPr>
          <p:cNvPr id="4" name="Footer Placeholder 3">
            <a:extLst>
              <a:ext uri="{FF2B5EF4-FFF2-40B4-BE49-F238E27FC236}">
                <a16:creationId xmlns:a16="http://schemas.microsoft.com/office/drawing/2014/main" id="{26201F9D-E111-475C-BADF-64FF933C5CAB}"/>
              </a:ext>
            </a:extLst>
          </p:cNvPr>
          <p:cNvSpPr>
            <a:spLocks noGrp="1"/>
          </p:cNvSpPr>
          <p:nvPr>
            <p:ph type="ftr" sz="quarter" idx="11"/>
          </p:nvPr>
        </p:nvSpPr>
        <p:spPr/>
        <p:txBody>
          <a:bodyPr/>
          <a:lstStyle/>
          <a:p>
            <a:r>
              <a:rPr lang="hr-HR"/>
              <a:t>Događanje</a:t>
            </a:r>
            <a:endParaRPr lang="hr-HR" dirty="0"/>
          </a:p>
        </p:txBody>
      </p:sp>
      <p:sp>
        <p:nvSpPr>
          <p:cNvPr id="8" name="Oval 7">
            <a:extLst>
              <a:ext uri="{FF2B5EF4-FFF2-40B4-BE49-F238E27FC236}">
                <a16:creationId xmlns:a16="http://schemas.microsoft.com/office/drawing/2014/main" id="{4E104A93-09FC-487F-85D1-6CB87BB1E90E}"/>
              </a:ext>
            </a:extLst>
          </p:cNvPr>
          <p:cNvSpPr/>
          <p:nvPr userDrawn="1"/>
        </p:nvSpPr>
        <p:spPr>
          <a:xfrm>
            <a:off x="7520940" y="395151"/>
            <a:ext cx="150223" cy="16981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9" name="Title Placeholder 1">
            <a:extLst>
              <a:ext uri="{FF2B5EF4-FFF2-40B4-BE49-F238E27FC236}">
                <a16:creationId xmlns:a16="http://schemas.microsoft.com/office/drawing/2014/main" id="{FA30D5C9-23A2-46B9-8831-803657E06451}"/>
              </a:ext>
            </a:extLst>
          </p:cNvPr>
          <p:cNvSpPr>
            <a:spLocks noGrp="1"/>
          </p:cNvSpPr>
          <p:nvPr>
            <p:ph type="title"/>
          </p:nvPr>
        </p:nvSpPr>
        <p:spPr>
          <a:xfrm>
            <a:off x="628650" y="341897"/>
            <a:ext cx="7886700" cy="468000"/>
          </a:xfrm>
          <a:prstGeom prst="rect">
            <a:avLst/>
          </a:prstGeom>
        </p:spPr>
        <p:txBody>
          <a:bodyPr vert="horz" lIns="91440" tIns="45720" rIns="91440" bIns="45720" rtlCol="0" anchor="ctr">
            <a:normAutofit/>
          </a:bodyPr>
          <a:lstStyle/>
          <a:p>
            <a:r>
              <a:rPr lang="hr-HR" dirty="0"/>
              <a:t>Kliknite da biste uredili stil naslova matrice</a:t>
            </a:r>
          </a:p>
        </p:txBody>
      </p:sp>
    </p:spTree>
    <p:extLst>
      <p:ext uri="{BB962C8B-B14F-4D97-AF65-F5344CB8AC3E}">
        <p14:creationId xmlns:p14="http://schemas.microsoft.com/office/powerpoint/2010/main" val="17865400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5F2A4F-3A01-472D-BD9C-D4948A56500D}"/>
              </a:ext>
            </a:extLst>
          </p:cNvPr>
          <p:cNvSpPr>
            <a:spLocks noGrp="1"/>
          </p:cNvSpPr>
          <p:nvPr>
            <p:ph type="dt" sz="half" idx="10"/>
          </p:nvPr>
        </p:nvSpPr>
        <p:spPr/>
        <p:txBody>
          <a:bodyPr/>
          <a:lstStyle/>
          <a:p>
            <a:r>
              <a:rPr lang="sr-Latn-RS"/>
              <a:t>1. 1. 2026.</a:t>
            </a:r>
            <a:endParaRPr lang="hr-HR" dirty="0"/>
          </a:p>
        </p:txBody>
      </p:sp>
      <p:sp>
        <p:nvSpPr>
          <p:cNvPr id="3" name="Footer Placeholder 2">
            <a:extLst>
              <a:ext uri="{FF2B5EF4-FFF2-40B4-BE49-F238E27FC236}">
                <a16:creationId xmlns:a16="http://schemas.microsoft.com/office/drawing/2014/main" id="{A77E9C3A-0250-4665-881A-700202FFEF85}"/>
              </a:ext>
            </a:extLst>
          </p:cNvPr>
          <p:cNvSpPr>
            <a:spLocks noGrp="1"/>
          </p:cNvSpPr>
          <p:nvPr>
            <p:ph type="ftr" sz="quarter" idx="11"/>
          </p:nvPr>
        </p:nvSpPr>
        <p:spPr/>
        <p:txBody>
          <a:bodyPr/>
          <a:lstStyle/>
          <a:p>
            <a:r>
              <a:rPr lang="hr-HR"/>
              <a:t>Događanje</a:t>
            </a:r>
            <a:endParaRPr lang="hr-HR" dirty="0"/>
          </a:p>
        </p:txBody>
      </p:sp>
    </p:spTree>
    <p:extLst>
      <p:ext uri="{BB962C8B-B14F-4D97-AF65-F5344CB8AC3E}">
        <p14:creationId xmlns:p14="http://schemas.microsoft.com/office/powerpoint/2010/main" val="3923897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9" cy="1200150"/>
          </a:xfrm>
          <a:prstGeom prst="rect">
            <a:avLst/>
          </a:prstGeom>
        </p:spPr>
        <p:txBody>
          <a:bodyPr anchor="b">
            <a:normAutofit/>
          </a:bodyPr>
          <a:lstStyle>
            <a:lvl1pPr>
              <a:defRPr sz="2300"/>
            </a:lvl1pPr>
          </a:lstStyle>
          <a:p>
            <a:r>
              <a:rPr lang="hr-HR" dirty="0"/>
              <a:t>Kliknite da biste uredili stil naslova matrice</a:t>
            </a:r>
          </a:p>
        </p:txBody>
      </p:sp>
      <p:sp>
        <p:nvSpPr>
          <p:cNvPr id="3" name="Content Placeholder 2"/>
          <p:cNvSpPr>
            <a:spLocks noGrp="1"/>
          </p:cNvSpPr>
          <p:nvPr>
            <p:ph idx="1"/>
          </p:nvPr>
        </p:nvSpPr>
        <p:spPr>
          <a:xfrm>
            <a:off x="3887391" y="738052"/>
            <a:ext cx="4629151" cy="3657742"/>
          </a:xfrm>
          <a:prstGeom prst="rect">
            <a:avLst/>
          </a:prstGeo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hr-HR" dirty="0"/>
              <a:t>Kliknite da biste uredili matrice</a:t>
            </a:r>
          </a:p>
          <a:p>
            <a:pPr lvl="1"/>
            <a:r>
              <a:rPr lang="hr-HR" dirty="0"/>
              <a:t>Druga razina</a:t>
            </a:r>
          </a:p>
          <a:p>
            <a:pPr lvl="2"/>
            <a:r>
              <a:rPr lang="hr-HR" dirty="0"/>
              <a:t>Treća razina</a:t>
            </a:r>
          </a:p>
          <a:p>
            <a:pPr lvl="3"/>
            <a:r>
              <a:rPr lang="hr-HR" dirty="0"/>
              <a:t>Četvrta razina</a:t>
            </a:r>
          </a:p>
          <a:p>
            <a:pPr lvl="4"/>
            <a:r>
              <a:rPr lang="hr-HR" dirty="0"/>
              <a:t>Peta razina stilove teksta</a:t>
            </a:r>
          </a:p>
        </p:txBody>
      </p:sp>
      <p:sp>
        <p:nvSpPr>
          <p:cNvPr id="4" name="Text Placeholder 3"/>
          <p:cNvSpPr>
            <a:spLocks noGrp="1"/>
          </p:cNvSpPr>
          <p:nvPr>
            <p:ph type="body" sz="half" idx="2"/>
          </p:nvPr>
        </p:nvSpPr>
        <p:spPr>
          <a:xfrm>
            <a:off x="629841" y="1543052"/>
            <a:ext cx="2949179" cy="2858691"/>
          </a:xfrm>
          <a:prstGeom prst="rect">
            <a:avLst/>
          </a:prstGeom>
        </p:spPr>
        <p:txBody>
          <a:bodyPr/>
          <a:lstStyle>
            <a:lvl1pPr marL="0" indent="0" algn="ctr">
              <a:buNone/>
              <a:defRPr sz="900"/>
            </a:lvl1pPr>
            <a:lvl2pPr marL="257169" indent="0">
              <a:buNone/>
              <a:defRPr sz="788"/>
            </a:lvl2pPr>
            <a:lvl3pPr marL="514337" indent="0">
              <a:buNone/>
              <a:defRPr sz="675"/>
            </a:lvl3pPr>
            <a:lvl4pPr marL="771506" indent="0">
              <a:buNone/>
              <a:defRPr sz="563"/>
            </a:lvl4pPr>
            <a:lvl5pPr marL="1028675" indent="0">
              <a:buNone/>
              <a:defRPr sz="563"/>
            </a:lvl5pPr>
            <a:lvl6pPr marL="1285843" indent="0">
              <a:buNone/>
              <a:defRPr sz="563"/>
            </a:lvl6pPr>
            <a:lvl7pPr marL="1543011" indent="0">
              <a:buNone/>
              <a:defRPr sz="563"/>
            </a:lvl7pPr>
            <a:lvl8pPr marL="1800180" indent="0">
              <a:buNone/>
              <a:defRPr sz="563"/>
            </a:lvl8pPr>
            <a:lvl9pPr marL="2057349" indent="0">
              <a:buNone/>
              <a:defRPr sz="563"/>
            </a:lvl9pPr>
          </a:lstStyle>
          <a:p>
            <a:pPr lvl="0"/>
            <a:r>
              <a:rPr lang="hr-HR" dirty="0"/>
              <a:t>Kliknite da biste uredili matrice</a:t>
            </a:r>
          </a:p>
        </p:txBody>
      </p:sp>
      <p:sp>
        <p:nvSpPr>
          <p:cNvPr id="5" name="Date Placeholder 4">
            <a:extLst>
              <a:ext uri="{FF2B5EF4-FFF2-40B4-BE49-F238E27FC236}">
                <a16:creationId xmlns:a16="http://schemas.microsoft.com/office/drawing/2014/main" id="{FFC2E657-A4E2-407A-BE3A-64539E7AA0DE}"/>
              </a:ext>
            </a:extLst>
          </p:cNvPr>
          <p:cNvSpPr>
            <a:spLocks noGrp="1"/>
          </p:cNvSpPr>
          <p:nvPr>
            <p:ph type="dt" sz="half" idx="10"/>
          </p:nvPr>
        </p:nvSpPr>
        <p:spPr/>
        <p:txBody>
          <a:bodyPr/>
          <a:lstStyle/>
          <a:p>
            <a:r>
              <a:rPr lang="sr-Latn-RS"/>
              <a:t>1. 1. 2026.</a:t>
            </a:r>
            <a:endParaRPr lang="hr-HR" dirty="0"/>
          </a:p>
        </p:txBody>
      </p:sp>
      <p:sp>
        <p:nvSpPr>
          <p:cNvPr id="6" name="Footer Placeholder 5">
            <a:extLst>
              <a:ext uri="{FF2B5EF4-FFF2-40B4-BE49-F238E27FC236}">
                <a16:creationId xmlns:a16="http://schemas.microsoft.com/office/drawing/2014/main" id="{73DEBB3A-ABE2-420C-A7BA-FE654A21A1AB}"/>
              </a:ext>
            </a:extLst>
          </p:cNvPr>
          <p:cNvSpPr>
            <a:spLocks noGrp="1"/>
          </p:cNvSpPr>
          <p:nvPr>
            <p:ph type="ftr" sz="quarter" idx="11"/>
          </p:nvPr>
        </p:nvSpPr>
        <p:spPr/>
        <p:txBody>
          <a:bodyPr/>
          <a:lstStyle/>
          <a:p>
            <a:r>
              <a:rPr lang="hr-HR"/>
              <a:t>Događanje</a:t>
            </a:r>
            <a:endParaRPr lang="hr-HR" dirty="0"/>
          </a:p>
        </p:txBody>
      </p:sp>
    </p:spTree>
    <p:extLst>
      <p:ext uri="{BB962C8B-B14F-4D97-AF65-F5344CB8AC3E}">
        <p14:creationId xmlns:p14="http://schemas.microsoft.com/office/powerpoint/2010/main" val="774981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theme" Target="../theme/theme2.xml"/><Relationship Id="rId1" Type="http://schemas.openxmlformats.org/officeDocument/2006/relationships/slideLayout" Target="../slideLayouts/slideLayout15.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DF417B24-5800-4F65-A14D-B581B57BDFE0}"/>
              </a:ext>
            </a:extLst>
          </p:cNvPr>
          <p:cNvSpPr/>
          <p:nvPr userDrawn="1"/>
        </p:nvSpPr>
        <p:spPr>
          <a:xfrm>
            <a:off x="7520940" y="395151"/>
            <a:ext cx="150223" cy="16981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cxnSp>
        <p:nvCxnSpPr>
          <p:cNvPr id="9" name="Straight Connector 8">
            <a:extLst>
              <a:ext uri="{FF2B5EF4-FFF2-40B4-BE49-F238E27FC236}">
                <a16:creationId xmlns:a16="http://schemas.microsoft.com/office/drawing/2014/main" id="{BBA99239-FD53-9984-76A9-B48DEFFE886B}"/>
              </a:ext>
            </a:extLst>
          </p:cNvPr>
          <p:cNvCxnSpPr/>
          <p:nvPr/>
        </p:nvCxnSpPr>
        <p:spPr>
          <a:xfrm>
            <a:off x="1659487" y="4733923"/>
            <a:ext cx="0" cy="256088"/>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1861B1C1-1DFF-4411-534B-3764D3A4C50A}"/>
              </a:ext>
            </a:extLst>
          </p:cNvPr>
          <p:cNvCxnSpPr/>
          <p:nvPr/>
        </p:nvCxnSpPr>
        <p:spPr>
          <a:xfrm>
            <a:off x="7478549" y="4733923"/>
            <a:ext cx="0" cy="256088"/>
          </a:xfrm>
          <a:prstGeom prst="line">
            <a:avLst/>
          </a:prstGeom>
        </p:spPr>
        <p:style>
          <a:lnRef idx="1">
            <a:schemeClr val="dk1"/>
          </a:lnRef>
          <a:fillRef idx="0">
            <a:schemeClr val="dk1"/>
          </a:fillRef>
          <a:effectRef idx="0">
            <a:schemeClr val="dk1"/>
          </a:effectRef>
          <a:fontRef idx="minor">
            <a:schemeClr val="tx1"/>
          </a:fontRef>
        </p:style>
      </p:cxnSp>
      <p:sp>
        <p:nvSpPr>
          <p:cNvPr id="14" name="Title Placeholder 1">
            <a:extLst>
              <a:ext uri="{FF2B5EF4-FFF2-40B4-BE49-F238E27FC236}">
                <a16:creationId xmlns:a16="http://schemas.microsoft.com/office/drawing/2014/main" id="{C151862D-108B-5E80-3537-5ACE387D78F4}"/>
              </a:ext>
            </a:extLst>
          </p:cNvPr>
          <p:cNvSpPr>
            <a:spLocks noGrp="1"/>
          </p:cNvSpPr>
          <p:nvPr>
            <p:ph type="title"/>
          </p:nvPr>
        </p:nvSpPr>
        <p:spPr>
          <a:xfrm>
            <a:off x="628650" y="341897"/>
            <a:ext cx="7886700" cy="468000"/>
          </a:xfrm>
          <a:prstGeom prst="rect">
            <a:avLst/>
          </a:prstGeom>
        </p:spPr>
        <p:txBody>
          <a:bodyPr vert="horz" lIns="91440" tIns="45720" rIns="91440" bIns="45720" rtlCol="0" anchor="ctr">
            <a:normAutofit/>
          </a:bodyPr>
          <a:lstStyle/>
          <a:p>
            <a:r>
              <a:rPr lang="hr-HR" dirty="0"/>
              <a:t>Kliknite da biste uredili stil naslova matrice</a:t>
            </a:r>
          </a:p>
        </p:txBody>
      </p:sp>
      <p:sp>
        <p:nvSpPr>
          <p:cNvPr id="15" name="Text Placeholder 2">
            <a:extLst>
              <a:ext uri="{FF2B5EF4-FFF2-40B4-BE49-F238E27FC236}">
                <a16:creationId xmlns:a16="http://schemas.microsoft.com/office/drawing/2014/main" id="{1FA6F22B-D305-10FD-132B-93D5797AB6F1}"/>
              </a:ext>
            </a:extLst>
          </p:cNvPr>
          <p:cNvSpPr>
            <a:spLocks noGrp="1"/>
          </p:cNvSpPr>
          <p:nvPr>
            <p:ph type="body" idx="1"/>
          </p:nvPr>
        </p:nvSpPr>
        <p:spPr>
          <a:xfrm>
            <a:off x="628651" y="1129937"/>
            <a:ext cx="7886700" cy="3502785"/>
          </a:xfrm>
          <a:prstGeom prst="rect">
            <a:avLst/>
          </a:prstGeom>
        </p:spPr>
        <p:txBody>
          <a:bodyPr vert="horz" lIns="91440" tIns="45720" rIns="91440" bIns="45720" rtlCol="0">
            <a:noAutofit/>
          </a:bodyPr>
          <a:lstStyle/>
          <a:p>
            <a:pPr marL="128585" marR="0" lvl="0" indent="-128585" algn="l" defTabSz="514337" rtl="0" eaLnBrk="1" fontAlgn="auto" latinLnBrk="0" hangingPunct="1">
              <a:lnSpc>
                <a:spcPct val="90000"/>
              </a:lnSpc>
              <a:spcBef>
                <a:spcPts val="563"/>
              </a:spcBef>
              <a:spcAft>
                <a:spcPts val="0"/>
              </a:spcAft>
              <a:buClr>
                <a:srgbClr val="C00000"/>
              </a:buClr>
              <a:buSzTx/>
              <a:buFont typeface="Arial" panose="020B0604020202020204" pitchFamily="34" charset="0"/>
              <a:buChar char="•"/>
              <a:tabLst/>
              <a:defRPr/>
            </a:pPr>
            <a:r>
              <a:rPr kumimoji="0" lang="hr-HR" sz="1350" b="0" i="0" u="none" strike="noStrike" kern="1200" cap="none" spc="0" normalizeH="0" baseline="0" noProof="0" dirty="0">
                <a:ln>
                  <a:noFill/>
                </a:ln>
                <a:solidFill>
                  <a:srgbClr val="0C0C0C"/>
                </a:solidFill>
                <a:effectLst/>
                <a:uLnTx/>
                <a:uFillTx/>
                <a:latin typeface="Arial" panose="020B0604020202020204" pitchFamily="34" charset="0"/>
                <a:ea typeface="+mn-ea"/>
                <a:cs typeface="Arial" panose="020B0604020202020204" pitchFamily="34" charset="0"/>
              </a:rPr>
              <a:t>Kliknite da biste uredili matrice</a:t>
            </a:r>
          </a:p>
          <a:p>
            <a:pPr marL="385753" marR="0" lvl="1" indent="-128585" algn="l" defTabSz="514337" rtl="0" eaLnBrk="1" fontAlgn="auto" latinLnBrk="0" hangingPunct="1">
              <a:lnSpc>
                <a:spcPct val="90000"/>
              </a:lnSpc>
              <a:spcBef>
                <a:spcPts val="281"/>
              </a:spcBef>
              <a:spcAft>
                <a:spcPts val="0"/>
              </a:spcAft>
              <a:buClr>
                <a:srgbClr val="C00000"/>
              </a:buClr>
              <a:buSzTx/>
              <a:buFont typeface="Arial" panose="020B0604020202020204" pitchFamily="34" charset="0"/>
              <a:buChar char="•"/>
              <a:tabLst/>
              <a:defRPr/>
            </a:pPr>
            <a:r>
              <a:rPr kumimoji="0" lang="hr-HR" sz="1125" b="0" i="0" u="none" strike="noStrike" kern="1200" cap="none" spc="0" normalizeH="0" baseline="0" noProof="0" dirty="0">
                <a:ln>
                  <a:noFill/>
                </a:ln>
                <a:solidFill>
                  <a:srgbClr val="0C0C0C"/>
                </a:solidFill>
                <a:effectLst/>
                <a:uLnTx/>
                <a:uFillTx/>
                <a:latin typeface="Arial" panose="020B0604020202020204" pitchFamily="34" charset="0"/>
                <a:ea typeface="+mn-ea"/>
                <a:cs typeface="Arial" panose="020B0604020202020204" pitchFamily="34" charset="0"/>
              </a:rPr>
              <a:t>Druga razina</a:t>
            </a:r>
          </a:p>
          <a:p>
            <a:pPr marL="642921" marR="0" lvl="2" indent="-128585" algn="l" defTabSz="514337" rtl="0" eaLnBrk="1" fontAlgn="auto" latinLnBrk="0" hangingPunct="1">
              <a:lnSpc>
                <a:spcPct val="90000"/>
              </a:lnSpc>
              <a:spcBef>
                <a:spcPts val="281"/>
              </a:spcBef>
              <a:spcAft>
                <a:spcPts val="0"/>
              </a:spcAft>
              <a:buClr>
                <a:srgbClr val="C00000"/>
              </a:buClr>
              <a:buSzTx/>
              <a:buFont typeface="Arial" panose="020B0604020202020204" pitchFamily="34" charset="0"/>
              <a:buChar char="•"/>
              <a:tabLst/>
              <a:defRPr/>
            </a:pPr>
            <a:r>
              <a:rPr kumimoji="0" lang="hr-HR" sz="1013" b="0" i="0" u="none" strike="noStrike" kern="1200" cap="none" spc="0" normalizeH="0" baseline="0" noProof="0" dirty="0">
                <a:ln>
                  <a:noFill/>
                </a:ln>
                <a:solidFill>
                  <a:srgbClr val="0C0C0C"/>
                </a:solidFill>
                <a:effectLst/>
                <a:uLnTx/>
                <a:uFillTx/>
                <a:latin typeface="Arial" panose="020B0604020202020204" pitchFamily="34" charset="0"/>
                <a:ea typeface="+mn-ea"/>
                <a:cs typeface="Arial" panose="020B0604020202020204" pitchFamily="34" charset="0"/>
              </a:rPr>
              <a:t>Treća razina</a:t>
            </a:r>
          </a:p>
          <a:p>
            <a:pPr marL="900090" marR="0" lvl="3" indent="-128585" algn="l" defTabSz="514337" rtl="0" eaLnBrk="1" fontAlgn="auto" latinLnBrk="0" hangingPunct="1">
              <a:lnSpc>
                <a:spcPct val="90000"/>
              </a:lnSpc>
              <a:spcBef>
                <a:spcPts val="281"/>
              </a:spcBef>
              <a:spcAft>
                <a:spcPts val="0"/>
              </a:spcAft>
              <a:buClr>
                <a:srgbClr val="C00000"/>
              </a:buClr>
              <a:buSzTx/>
              <a:buFont typeface="Arial" panose="020B0604020202020204" pitchFamily="34" charset="0"/>
              <a:buChar char="•"/>
              <a:tabLst/>
              <a:defRPr/>
            </a:pPr>
            <a:r>
              <a:rPr kumimoji="0" lang="hr-HR" sz="900" b="0" i="0" u="none" strike="noStrike" kern="1200" cap="none" spc="0" normalizeH="0" baseline="0" noProof="0" dirty="0">
                <a:ln>
                  <a:noFill/>
                </a:ln>
                <a:solidFill>
                  <a:srgbClr val="0C0C0C"/>
                </a:solidFill>
                <a:effectLst/>
                <a:uLnTx/>
                <a:uFillTx/>
                <a:latin typeface="Arial" panose="020B0604020202020204" pitchFamily="34" charset="0"/>
                <a:ea typeface="+mn-ea"/>
                <a:cs typeface="Arial" panose="020B0604020202020204" pitchFamily="34" charset="0"/>
              </a:rPr>
              <a:t>Četvrta razina</a:t>
            </a:r>
          </a:p>
          <a:p>
            <a:pPr marL="1157259" marR="0" lvl="4" indent="-128585" algn="l" defTabSz="514337" rtl="0" eaLnBrk="1" fontAlgn="auto" latinLnBrk="0" hangingPunct="1">
              <a:lnSpc>
                <a:spcPct val="90000"/>
              </a:lnSpc>
              <a:spcBef>
                <a:spcPts val="281"/>
              </a:spcBef>
              <a:spcAft>
                <a:spcPts val="0"/>
              </a:spcAft>
              <a:buClr>
                <a:srgbClr val="C00000"/>
              </a:buClr>
              <a:buSzTx/>
              <a:buFont typeface="Arial" panose="020B0604020202020204" pitchFamily="34" charset="0"/>
              <a:buChar char="•"/>
              <a:tabLst/>
              <a:defRPr/>
            </a:pPr>
            <a:r>
              <a:rPr kumimoji="0" lang="hr-HR" sz="788" b="0" i="0" u="none" strike="noStrike" kern="1200" cap="none" spc="0" normalizeH="0" baseline="0" noProof="0" dirty="0">
                <a:ln>
                  <a:noFill/>
                </a:ln>
                <a:solidFill>
                  <a:srgbClr val="0C0C0C"/>
                </a:solidFill>
                <a:effectLst/>
                <a:uLnTx/>
                <a:uFillTx/>
                <a:latin typeface="Arial" panose="020B0604020202020204" pitchFamily="34" charset="0"/>
                <a:ea typeface="+mn-ea"/>
                <a:cs typeface="Arial" panose="020B0604020202020204" pitchFamily="34" charset="0"/>
              </a:rPr>
              <a:t>Peta razina stilove teksta</a:t>
            </a:r>
            <a:endParaRPr lang="hr-HR" dirty="0"/>
          </a:p>
          <a:p>
            <a:pPr lvl="4"/>
            <a:endParaRPr lang="hr-HR" dirty="0"/>
          </a:p>
        </p:txBody>
      </p:sp>
      <p:sp>
        <p:nvSpPr>
          <p:cNvPr id="3" name="Date Placeholder 2">
            <a:extLst>
              <a:ext uri="{FF2B5EF4-FFF2-40B4-BE49-F238E27FC236}">
                <a16:creationId xmlns:a16="http://schemas.microsoft.com/office/drawing/2014/main" id="{A75F70E2-9774-4B9F-B9F1-AA3F852A4811}"/>
              </a:ext>
            </a:extLst>
          </p:cNvPr>
          <p:cNvSpPr>
            <a:spLocks noGrp="1"/>
          </p:cNvSpPr>
          <p:nvPr>
            <p:ph type="dt" sz="half" idx="2"/>
          </p:nvPr>
        </p:nvSpPr>
        <p:spPr>
          <a:xfrm>
            <a:off x="7644912" y="4766164"/>
            <a:ext cx="1197135" cy="274637"/>
          </a:xfrm>
          <a:prstGeom prst="rect">
            <a:avLst/>
          </a:prstGeom>
        </p:spPr>
        <p:txBody>
          <a:bodyPr vert="horz" lIns="91440" tIns="45720" rIns="91440" bIns="45720" rtlCol="0" anchor="ctr"/>
          <a:lstStyle>
            <a:lvl1pPr algn="ctr">
              <a:defRPr sz="900" i="1">
                <a:solidFill>
                  <a:schemeClr val="tx1"/>
                </a:solidFill>
              </a:defRPr>
            </a:lvl1pPr>
          </a:lstStyle>
          <a:p>
            <a:r>
              <a:rPr lang="sr-Latn-RS"/>
              <a:t>1. 1. 2026.</a:t>
            </a:r>
            <a:endParaRPr lang="hr-HR" dirty="0"/>
          </a:p>
        </p:txBody>
      </p:sp>
      <p:sp>
        <p:nvSpPr>
          <p:cNvPr id="4" name="Footer Placeholder 3">
            <a:extLst>
              <a:ext uri="{FF2B5EF4-FFF2-40B4-BE49-F238E27FC236}">
                <a16:creationId xmlns:a16="http://schemas.microsoft.com/office/drawing/2014/main" id="{49A46192-7FD8-4465-A667-5FE4EDBD7B2A}"/>
              </a:ext>
            </a:extLst>
          </p:cNvPr>
          <p:cNvSpPr>
            <a:spLocks noGrp="1"/>
          </p:cNvSpPr>
          <p:nvPr>
            <p:ph type="ftr" sz="quarter" idx="3"/>
          </p:nvPr>
        </p:nvSpPr>
        <p:spPr>
          <a:xfrm>
            <a:off x="2063263" y="4767263"/>
            <a:ext cx="5017474" cy="274637"/>
          </a:xfrm>
          <a:prstGeom prst="rect">
            <a:avLst/>
          </a:prstGeom>
        </p:spPr>
        <p:txBody>
          <a:bodyPr vert="horz" lIns="91440" tIns="45720" rIns="91440" bIns="45720" rtlCol="0" anchor="ctr"/>
          <a:lstStyle>
            <a:lvl1pPr algn="ctr">
              <a:defRPr sz="900" i="1">
                <a:solidFill>
                  <a:schemeClr val="tx1"/>
                </a:solidFill>
              </a:defRPr>
            </a:lvl1pPr>
          </a:lstStyle>
          <a:p>
            <a:r>
              <a:rPr lang="hr-HR"/>
              <a:t>Događanje</a:t>
            </a:r>
            <a:endParaRPr lang="hr-HR" dirty="0"/>
          </a:p>
        </p:txBody>
      </p:sp>
      <p:sp>
        <p:nvSpPr>
          <p:cNvPr id="2" name="Rectangle 1">
            <a:extLst>
              <a:ext uri="{FF2B5EF4-FFF2-40B4-BE49-F238E27FC236}">
                <a16:creationId xmlns:a16="http://schemas.microsoft.com/office/drawing/2014/main" id="{C550C21F-1254-44EE-9900-0F1BF1FE07C7}"/>
              </a:ext>
            </a:extLst>
          </p:cNvPr>
          <p:cNvSpPr/>
          <p:nvPr userDrawn="1"/>
        </p:nvSpPr>
        <p:spPr>
          <a:xfrm>
            <a:off x="266700" y="4733923"/>
            <a:ext cx="1298331" cy="2560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6" name="Picture 5">
            <a:extLst>
              <a:ext uri="{FF2B5EF4-FFF2-40B4-BE49-F238E27FC236}">
                <a16:creationId xmlns:a16="http://schemas.microsoft.com/office/drawing/2014/main" id="{2388F48F-DA52-4F25-A737-40526830070B}"/>
              </a:ext>
            </a:extLst>
          </p:cNvPr>
          <p:cNvPicPr>
            <a:picLocks noChangeAspect="1"/>
          </p:cNvPicPr>
          <p:nvPr userDrawn="1"/>
        </p:nvPicPr>
        <p:blipFill>
          <a:blip r:embed="rId17" cstate="print">
            <a:extLst>
              <a:ext uri="{28A0092B-C50C-407E-A947-70E740481C1C}">
                <a14:useLocalDpi xmlns:a14="http://schemas.microsoft.com/office/drawing/2010/main" val="0"/>
              </a:ext>
            </a:extLst>
          </a:blip>
          <a:srcRect/>
          <a:stretch/>
        </p:blipFill>
        <p:spPr>
          <a:xfrm>
            <a:off x="301952" y="4753862"/>
            <a:ext cx="867420" cy="289140"/>
          </a:xfrm>
          <a:prstGeom prst="rect">
            <a:avLst/>
          </a:prstGeom>
        </p:spPr>
      </p:pic>
    </p:spTree>
    <p:extLst>
      <p:ext uri="{BB962C8B-B14F-4D97-AF65-F5344CB8AC3E}">
        <p14:creationId xmlns:p14="http://schemas.microsoft.com/office/powerpoint/2010/main" val="1118362056"/>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35"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9" r:id="rId13"/>
    <p:sldLayoutId id="2147483736" r:id="rId14"/>
  </p:sldLayoutIdLst>
  <p:hf sldNum="0" hdr="0"/>
  <p:txStyles>
    <p:titleStyle>
      <a:lvl1pPr algn="ctr" defTabSz="514337" rtl="0" eaLnBrk="1" latinLnBrk="0" hangingPunct="1">
        <a:lnSpc>
          <a:spcPct val="90000"/>
        </a:lnSpc>
        <a:spcBef>
          <a:spcPct val="0"/>
        </a:spcBef>
        <a:buNone/>
        <a:defRPr sz="2400" b="1" kern="1200">
          <a:solidFill>
            <a:schemeClr val="tx1">
              <a:lumMod val="95000"/>
              <a:lumOff val="5000"/>
            </a:schemeClr>
          </a:solidFill>
          <a:latin typeface="Arial" panose="020B0604020202020204" pitchFamily="34" charset="0"/>
          <a:ea typeface="+mj-ea"/>
          <a:cs typeface="Arial" panose="020B0604020202020204" pitchFamily="34" charset="0"/>
        </a:defRPr>
      </a:lvl1pPr>
    </p:titleStyle>
    <p:bodyStyle>
      <a:lvl1pPr marL="128585" indent="-128585" algn="l" defTabSz="514337" rtl="0" eaLnBrk="1" latinLnBrk="0" hangingPunct="1">
        <a:lnSpc>
          <a:spcPct val="100000"/>
        </a:lnSpc>
        <a:spcBef>
          <a:spcPts val="563"/>
        </a:spcBef>
        <a:buClr>
          <a:srgbClr val="C00000"/>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385753" indent="-128585" algn="l" defTabSz="514337" rtl="0" eaLnBrk="1" latinLnBrk="0" hangingPunct="1">
        <a:lnSpc>
          <a:spcPct val="100000"/>
        </a:lnSpc>
        <a:spcBef>
          <a:spcPts val="281"/>
        </a:spcBef>
        <a:buClr>
          <a:srgbClr val="C00000"/>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2pPr>
      <a:lvl3pPr marL="642921" indent="-128585" algn="l" defTabSz="514337" rtl="0" eaLnBrk="1" latinLnBrk="0" hangingPunct="1">
        <a:lnSpc>
          <a:spcPct val="100000"/>
        </a:lnSpc>
        <a:spcBef>
          <a:spcPts val="281"/>
        </a:spcBef>
        <a:buClr>
          <a:srgbClr val="C00000"/>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900090" indent="-128585" algn="l" defTabSz="514337" rtl="0" eaLnBrk="1" latinLnBrk="0" hangingPunct="1">
        <a:lnSpc>
          <a:spcPct val="100000"/>
        </a:lnSpc>
        <a:spcBef>
          <a:spcPts val="281"/>
        </a:spcBef>
        <a:buClr>
          <a:srgbClr val="C00000"/>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1157259" indent="-128585" algn="l" defTabSz="514337" rtl="0" eaLnBrk="1" latinLnBrk="0" hangingPunct="1">
        <a:lnSpc>
          <a:spcPct val="100000"/>
        </a:lnSpc>
        <a:spcBef>
          <a:spcPts val="281"/>
        </a:spcBef>
        <a:buClr>
          <a:srgbClr val="C00000"/>
        </a:buClr>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1414427"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6"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3"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sr-Latn-RS"/>
      </a:defPPr>
      <a:lvl1pPr marL="0" algn="l" defTabSz="514337" rtl="0" eaLnBrk="1" latinLnBrk="0" hangingPunct="1">
        <a:defRPr sz="1013" kern="1200">
          <a:solidFill>
            <a:schemeClr val="tx1"/>
          </a:solidFill>
          <a:latin typeface="+mn-lt"/>
          <a:ea typeface="+mn-ea"/>
          <a:cs typeface="+mn-cs"/>
        </a:defRPr>
      </a:lvl1pPr>
      <a:lvl2pPr marL="257169" algn="l" defTabSz="514337" rtl="0" eaLnBrk="1" latinLnBrk="0" hangingPunct="1">
        <a:defRPr sz="1013" kern="1200">
          <a:solidFill>
            <a:schemeClr val="tx1"/>
          </a:solidFill>
          <a:latin typeface="+mn-lt"/>
          <a:ea typeface="+mn-ea"/>
          <a:cs typeface="+mn-cs"/>
        </a:defRPr>
      </a:lvl2pPr>
      <a:lvl3pPr marL="514337" algn="l" defTabSz="514337" rtl="0" eaLnBrk="1" latinLnBrk="0" hangingPunct="1">
        <a:defRPr sz="1013" kern="1200">
          <a:solidFill>
            <a:schemeClr val="tx1"/>
          </a:solidFill>
          <a:latin typeface="+mn-lt"/>
          <a:ea typeface="+mn-ea"/>
          <a:cs typeface="+mn-cs"/>
        </a:defRPr>
      </a:lvl3pPr>
      <a:lvl4pPr marL="771506" algn="l" defTabSz="514337" rtl="0" eaLnBrk="1" latinLnBrk="0" hangingPunct="1">
        <a:defRPr sz="1013" kern="1200">
          <a:solidFill>
            <a:schemeClr val="tx1"/>
          </a:solidFill>
          <a:latin typeface="+mn-lt"/>
          <a:ea typeface="+mn-ea"/>
          <a:cs typeface="+mn-cs"/>
        </a:defRPr>
      </a:lvl4pPr>
      <a:lvl5pPr marL="1028675" algn="l" defTabSz="514337" rtl="0" eaLnBrk="1" latinLnBrk="0" hangingPunct="1">
        <a:defRPr sz="1013" kern="1200">
          <a:solidFill>
            <a:schemeClr val="tx1"/>
          </a:solidFill>
          <a:latin typeface="+mn-lt"/>
          <a:ea typeface="+mn-ea"/>
          <a:cs typeface="+mn-cs"/>
        </a:defRPr>
      </a:lvl5pPr>
      <a:lvl6pPr marL="1285843" algn="l" defTabSz="514337" rtl="0" eaLnBrk="1" latinLnBrk="0" hangingPunct="1">
        <a:defRPr sz="1013" kern="1200">
          <a:solidFill>
            <a:schemeClr val="tx1"/>
          </a:solidFill>
          <a:latin typeface="+mn-lt"/>
          <a:ea typeface="+mn-ea"/>
          <a:cs typeface="+mn-cs"/>
        </a:defRPr>
      </a:lvl6pPr>
      <a:lvl7pPr marL="1543011" algn="l" defTabSz="514337" rtl="0" eaLnBrk="1" latinLnBrk="0" hangingPunct="1">
        <a:defRPr sz="1013" kern="1200">
          <a:solidFill>
            <a:schemeClr val="tx1"/>
          </a:solidFill>
          <a:latin typeface="+mn-lt"/>
          <a:ea typeface="+mn-ea"/>
          <a:cs typeface="+mn-cs"/>
        </a:defRPr>
      </a:lvl7pPr>
      <a:lvl8pPr marL="1800180" algn="l" defTabSz="514337" rtl="0" eaLnBrk="1" latinLnBrk="0" hangingPunct="1">
        <a:defRPr sz="1013" kern="1200">
          <a:solidFill>
            <a:schemeClr val="tx1"/>
          </a:solidFill>
          <a:latin typeface="+mn-lt"/>
          <a:ea typeface="+mn-ea"/>
          <a:cs typeface="+mn-cs"/>
        </a:defRPr>
      </a:lvl8pPr>
      <a:lvl9pPr marL="2057349" algn="l" defTabSz="514337"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620" userDrawn="1">
          <p15:clr>
            <a:srgbClr val="F26B43"/>
          </p15:clr>
        </p15:guide>
        <p15:guide id="4"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988E764-2E15-424C-B60A-96A29B231858}"/>
              </a:ext>
            </a:extLst>
          </p:cNvPr>
          <p:cNvSpPr/>
          <p:nvPr userDrawn="1"/>
        </p:nvSpPr>
        <p:spPr>
          <a:xfrm>
            <a:off x="3472962" y="1143000"/>
            <a:ext cx="2192215" cy="6389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4" name="Picture 3">
            <a:extLst>
              <a:ext uri="{FF2B5EF4-FFF2-40B4-BE49-F238E27FC236}">
                <a16:creationId xmlns:a16="http://schemas.microsoft.com/office/drawing/2014/main" id="{CF7D5593-893A-44F5-9A69-F01412A2AA5A}"/>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853228" y="1223840"/>
            <a:ext cx="1431681" cy="477227"/>
          </a:xfrm>
          <a:prstGeom prst="rect">
            <a:avLst/>
          </a:prstGeom>
        </p:spPr>
      </p:pic>
    </p:spTree>
    <p:extLst>
      <p:ext uri="{BB962C8B-B14F-4D97-AF65-F5344CB8AC3E}">
        <p14:creationId xmlns:p14="http://schemas.microsoft.com/office/powerpoint/2010/main" val="3505322460"/>
      </p:ext>
    </p:extLst>
  </p:cSld>
  <p:clrMap bg1="lt1" tx1="dk1" bg2="lt2" tx2="dk2" accent1="accent1" accent2="accent2" accent3="accent3" accent4="accent4" accent5="accent5" accent6="accent6" hlink="hlink" folHlink="folHlink"/>
  <p:sldLayoutIdLst>
    <p:sldLayoutId id="2147483734" r:id="rId1"/>
  </p:sldLayoutIdLst>
  <p:hf sldNum="0"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campus.unic.eu/" TargetMode="Externa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4.xml"/><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microsoft.com/office/2007/relationships/hdphoto" Target="../media/hdphoto4.wdp"/><Relationship Id="rId7" Type="http://schemas.openxmlformats.org/officeDocument/2006/relationships/image" Target="../media/image34.svg"/><Relationship Id="rId2" Type="http://schemas.openxmlformats.org/officeDocument/2006/relationships/image" Target="../media/image30.png"/><Relationship Id="rId1" Type="http://schemas.openxmlformats.org/officeDocument/2006/relationships/slideLayout" Target="../slideLayouts/slideLayout14.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hyperlink" Target="mailto:alen.novosel@srce.hr" TargetMode="External"/><Relationship Id="rId2" Type="http://schemas.openxmlformats.org/officeDocument/2006/relationships/hyperlink" Target="mailto:sphere@srce.hr" TargetMode="External"/><Relationship Id="rId1" Type="http://schemas.openxmlformats.org/officeDocument/2006/relationships/slideLayout" Target="../slideLayouts/slideLayout13.xml"/><Relationship Id="rId5" Type="http://schemas.openxmlformats.org/officeDocument/2006/relationships/hyperlink" Target="https://storyset.com/work" TargetMode="External"/><Relationship Id="rId4" Type="http://schemas.openxmlformats.org/officeDocument/2006/relationships/hyperlink" Target="https://easychair.org/publications/paper/FQQz"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5446" y="4120993"/>
            <a:ext cx="4533672" cy="307777"/>
          </a:xfrm>
          <a:prstGeom prst="rect">
            <a:avLst/>
          </a:prstGeom>
          <a:noFill/>
        </p:spPr>
        <p:txBody>
          <a:bodyPr wrap="square" rtlCol="0">
            <a:spAutoFit/>
          </a:bodyPr>
          <a:lstStyle/>
          <a:p>
            <a:r>
              <a:rPr lang="hr-HR" dirty="0">
                <a:solidFill>
                  <a:schemeClr val="bg1"/>
                </a:solidFill>
                <a:latin typeface="Arial" panose="020B0604020202020204" pitchFamily="34" charset="0"/>
                <a:cs typeface="Arial" panose="020B0604020202020204" pitchFamily="34" charset="0"/>
              </a:rPr>
              <a:t>Datum, mjesto, autor</a:t>
            </a:r>
          </a:p>
        </p:txBody>
      </p:sp>
      <p:sp>
        <p:nvSpPr>
          <p:cNvPr id="3" name="Title 2">
            <a:extLst>
              <a:ext uri="{FF2B5EF4-FFF2-40B4-BE49-F238E27FC236}">
                <a16:creationId xmlns:a16="http://schemas.microsoft.com/office/drawing/2014/main" id="{217DE4A4-2088-44A2-B1C9-D662C0E94070}"/>
              </a:ext>
            </a:extLst>
          </p:cNvPr>
          <p:cNvSpPr>
            <a:spLocks noGrp="1"/>
          </p:cNvSpPr>
          <p:nvPr>
            <p:ph type="title"/>
          </p:nvPr>
        </p:nvSpPr>
        <p:spPr>
          <a:xfrm>
            <a:off x="1614487" y="1904035"/>
            <a:ext cx="5915025" cy="1079490"/>
          </a:xfrm>
        </p:spPr>
        <p:txBody>
          <a:bodyPr/>
          <a:lstStyle/>
          <a:p>
            <a:r>
              <a:rPr lang="en-US" dirty="0"/>
              <a:t>Virtual Campus as a Core Information Infrastructure of the European University</a:t>
            </a:r>
            <a:br>
              <a:rPr lang="en-US" dirty="0"/>
            </a:br>
            <a:endParaRPr lang="hr-HR" dirty="0"/>
          </a:p>
        </p:txBody>
      </p:sp>
      <p:sp>
        <p:nvSpPr>
          <p:cNvPr id="6" name="Subtitle 5">
            <a:extLst>
              <a:ext uri="{FF2B5EF4-FFF2-40B4-BE49-F238E27FC236}">
                <a16:creationId xmlns:a16="http://schemas.microsoft.com/office/drawing/2014/main" id="{8267F370-F4A5-4DFB-A74B-587E29F38965}"/>
              </a:ext>
            </a:extLst>
          </p:cNvPr>
          <p:cNvSpPr>
            <a:spLocks noGrp="1"/>
          </p:cNvSpPr>
          <p:nvPr>
            <p:ph type="subTitle" idx="1"/>
          </p:nvPr>
        </p:nvSpPr>
        <p:spPr>
          <a:xfrm>
            <a:off x="2288894" y="3101801"/>
            <a:ext cx="4598044" cy="1241822"/>
          </a:xfrm>
        </p:spPr>
        <p:txBody>
          <a:bodyPr/>
          <a:lstStyle/>
          <a:p>
            <a:r>
              <a:rPr lang="en-US" dirty="0"/>
              <a:t>Alen </a:t>
            </a:r>
            <a:r>
              <a:rPr lang="en-US" dirty="0" err="1"/>
              <a:t>Novosel</a:t>
            </a:r>
            <a:r>
              <a:rPr lang="en-US" dirty="0"/>
              <a:t>, UNIC V</a:t>
            </a:r>
            <a:r>
              <a:rPr lang="hr-HR" dirty="0" err="1"/>
              <a:t>irtual</a:t>
            </a:r>
            <a:r>
              <a:rPr lang="hr-HR" dirty="0"/>
              <a:t> </a:t>
            </a:r>
            <a:r>
              <a:rPr lang="en-US" dirty="0"/>
              <a:t>C</a:t>
            </a:r>
            <a:r>
              <a:rPr lang="hr-HR" dirty="0" err="1"/>
              <a:t>ampus</a:t>
            </a:r>
            <a:r>
              <a:rPr lang="en-US" dirty="0"/>
              <a:t> development lead, University Computing Centre, University of Zagreb</a:t>
            </a:r>
          </a:p>
          <a:p>
            <a:endParaRPr lang="hr-HR" dirty="0"/>
          </a:p>
        </p:txBody>
      </p:sp>
    </p:spTree>
    <p:extLst>
      <p:ext uri="{BB962C8B-B14F-4D97-AF65-F5344CB8AC3E}">
        <p14:creationId xmlns:p14="http://schemas.microsoft.com/office/powerpoint/2010/main" val="11482465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F13408-12E9-46B7-8843-89B2B6A32BE0}"/>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0" y="397891"/>
            <a:ext cx="4347713" cy="4347713"/>
          </a:xfrm>
          <a:prstGeom prst="rect">
            <a:avLst/>
          </a:prstGeom>
        </p:spPr>
      </p:pic>
      <p:sp>
        <p:nvSpPr>
          <p:cNvPr id="2" name="Title 1">
            <a:extLst>
              <a:ext uri="{FF2B5EF4-FFF2-40B4-BE49-F238E27FC236}">
                <a16:creationId xmlns:a16="http://schemas.microsoft.com/office/drawing/2014/main" id="{CE8E030F-C0FB-4A7D-9DC6-018291B15262}"/>
              </a:ext>
            </a:extLst>
          </p:cNvPr>
          <p:cNvSpPr>
            <a:spLocks noGrp="1"/>
          </p:cNvSpPr>
          <p:nvPr>
            <p:ph type="title"/>
          </p:nvPr>
        </p:nvSpPr>
        <p:spPr>
          <a:xfrm>
            <a:off x="974172" y="2074664"/>
            <a:ext cx="3264273" cy="994172"/>
          </a:xfrm>
        </p:spPr>
        <p:txBody>
          <a:bodyPr>
            <a:normAutofit/>
          </a:bodyPr>
          <a:lstStyle/>
          <a:p>
            <a:r>
              <a:rPr lang="en-GB" sz="3000" noProof="0" dirty="0">
                <a:latin typeface="+mn-lt"/>
              </a:rPr>
              <a:t>Challenges</a:t>
            </a:r>
          </a:p>
        </p:txBody>
      </p:sp>
      <p:sp>
        <p:nvSpPr>
          <p:cNvPr id="3" name="Content Placeholder 2">
            <a:extLst>
              <a:ext uri="{FF2B5EF4-FFF2-40B4-BE49-F238E27FC236}">
                <a16:creationId xmlns:a16="http://schemas.microsoft.com/office/drawing/2014/main" id="{99680163-3386-4198-971A-CA8FE153306B}"/>
              </a:ext>
            </a:extLst>
          </p:cNvPr>
          <p:cNvSpPr>
            <a:spLocks noGrp="1"/>
          </p:cNvSpPr>
          <p:nvPr>
            <p:ph idx="1"/>
          </p:nvPr>
        </p:nvSpPr>
        <p:spPr>
          <a:xfrm>
            <a:off x="4572000" y="639170"/>
            <a:ext cx="3016852" cy="3865160"/>
          </a:xfrm>
        </p:spPr>
        <p:txBody>
          <a:bodyPr>
            <a:normAutofit/>
          </a:bodyPr>
          <a:lstStyle/>
          <a:p>
            <a:pPr marL="0" indent="0">
              <a:buNone/>
            </a:pPr>
            <a:r>
              <a:rPr lang="en-GB" noProof="0" dirty="0">
                <a:latin typeface="+mn-lt"/>
                <a:ea typeface="Verdana" panose="020B0604030504040204" pitchFamily="34" charset="0"/>
                <a:cs typeface="Verdana" panose="020B0604030504040204" pitchFamily="34" charset="0"/>
              </a:rPr>
              <a:t>Limited IT budget</a:t>
            </a:r>
            <a:r>
              <a:rPr lang="hr-HR" noProof="0" dirty="0">
                <a:latin typeface="+mn-lt"/>
                <a:ea typeface="Verdana" panose="020B0604030504040204" pitchFamily="34" charset="0"/>
                <a:cs typeface="Verdana" panose="020B0604030504040204" pitchFamily="34" charset="0"/>
              </a:rPr>
              <a:t> </a:t>
            </a:r>
            <a:r>
              <a:rPr lang="en-US" dirty="0">
                <a:latin typeface="+mn-lt"/>
                <a:ea typeface="Verdana" panose="020B0604030504040204" pitchFamily="34" charset="0"/>
                <a:cs typeface="Verdana" panose="020B0604030504040204" pitchFamily="34" charset="0"/>
              </a:rPr>
              <a:t>and lack of human resources</a:t>
            </a:r>
            <a:endParaRPr lang="en-GB" noProof="0" dirty="0">
              <a:latin typeface="+mn-lt"/>
              <a:ea typeface="Verdana" panose="020B0604030504040204" pitchFamily="34" charset="0"/>
              <a:cs typeface="Verdana" panose="020B0604030504040204" pitchFamily="34" charset="0"/>
            </a:endParaRPr>
          </a:p>
          <a:p>
            <a:pPr marL="0" indent="0">
              <a:buNone/>
            </a:pPr>
            <a:endParaRPr lang="en-GB" noProof="0" dirty="0">
              <a:latin typeface="+mn-lt"/>
              <a:ea typeface="Verdana" panose="020B0604030504040204" pitchFamily="34" charset="0"/>
              <a:cs typeface="Verdana" panose="020B0604030504040204" pitchFamily="34" charset="0"/>
            </a:endParaRPr>
          </a:p>
          <a:p>
            <a:pPr marL="0" indent="0">
              <a:buNone/>
            </a:pPr>
            <a:r>
              <a:rPr lang="en-GB" dirty="0"/>
              <a:t>Each partner holds multiple information systems (SMSs, LMSs, …)</a:t>
            </a:r>
          </a:p>
          <a:p>
            <a:pPr marL="0" indent="0">
              <a:buNone/>
            </a:pPr>
            <a:endParaRPr lang="en-GB" noProof="0" dirty="0">
              <a:latin typeface="+mn-lt"/>
              <a:ea typeface="Verdana" panose="020B0604030504040204" pitchFamily="34" charset="0"/>
              <a:cs typeface="Verdana" panose="020B0604030504040204" pitchFamily="34" charset="0"/>
            </a:endParaRPr>
          </a:p>
          <a:p>
            <a:pPr marL="0" indent="0">
              <a:buNone/>
            </a:pPr>
            <a:r>
              <a:rPr lang="en-GB" noProof="0" dirty="0">
                <a:latin typeface="+mn-lt"/>
                <a:ea typeface="Verdana" panose="020B0604030504040204" pitchFamily="34" charset="0"/>
                <a:cs typeface="Verdana" panose="020B0604030504040204" pitchFamily="34" charset="0"/>
              </a:rPr>
              <a:t>Different levels of technological readiness and organisation</a:t>
            </a:r>
          </a:p>
          <a:p>
            <a:pPr marL="0" indent="0">
              <a:buNone/>
            </a:pPr>
            <a:endParaRPr lang="en-GB" noProof="0" dirty="0">
              <a:latin typeface="+mn-lt"/>
              <a:ea typeface="Verdana" panose="020B0604030504040204" pitchFamily="34" charset="0"/>
              <a:cs typeface="Verdana" panose="020B0604030504040204" pitchFamily="34" charset="0"/>
            </a:endParaRPr>
          </a:p>
          <a:p>
            <a:pPr marL="0" indent="0">
              <a:buNone/>
            </a:pPr>
            <a:r>
              <a:rPr lang="en-GB" noProof="0" dirty="0">
                <a:latin typeface="+mn-lt"/>
                <a:ea typeface="Verdana" panose="020B0604030504040204" pitchFamily="34" charset="0"/>
                <a:cs typeface="Verdana" panose="020B0604030504040204" pitchFamily="34" charset="0"/>
              </a:rPr>
              <a:t>Some standards and systems are in place</a:t>
            </a:r>
          </a:p>
        </p:txBody>
      </p:sp>
      <p:sp>
        <p:nvSpPr>
          <p:cNvPr id="9" name="TextBox 8">
            <a:extLst>
              <a:ext uri="{FF2B5EF4-FFF2-40B4-BE49-F238E27FC236}">
                <a16:creationId xmlns:a16="http://schemas.microsoft.com/office/drawing/2014/main" id="{1EDD03D6-43DC-E4FE-3042-8F22E0295466}"/>
              </a:ext>
            </a:extLst>
          </p:cNvPr>
          <p:cNvSpPr txBox="1"/>
          <p:nvPr/>
        </p:nvSpPr>
        <p:spPr>
          <a:xfrm>
            <a:off x="-110359" y="-315310"/>
            <a:ext cx="184731" cy="300082"/>
          </a:xfrm>
          <a:prstGeom prst="rect">
            <a:avLst/>
          </a:prstGeom>
          <a:noFill/>
        </p:spPr>
        <p:txBody>
          <a:bodyPr wrap="none" rtlCol="0">
            <a:spAutoFit/>
          </a:bodyPr>
          <a:lstStyle/>
          <a:p>
            <a:endParaRPr lang="en-GB"/>
          </a:p>
        </p:txBody>
      </p:sp>
      <p:sp>
        <p:nvSpPr>
          <p:cNvPr id="6"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7"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216879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69008B-A848-4055-897B-AC7A13AB76CD}"/>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0" y="397891"/>
            <a:ext cx="4347713" cy="4347713"/>
          </a:xfrm>
          <a:prstGeom prst="rect">
            <a:avLst/>
          </a:prstGeom>
        </p:spPr>
      </p:pic>
      <p:sp>
        <p:nvSpPr>
          <p:cNvPr id="2" name="Title 1">
            <a:extLst>
              <a:ext uri="{FF2B5EF4-FFF2-40B4-BE49-F238E27FC236}">
                <a16:creationId xmlns:a16="http://schemas.microsoft.com/office/drawing/2014/main" id="{CE8E030F-C0FB-4A7D-9DC6-018291B15262}"/>
              </a:ext>
            </a:extLst>
          </p:cNvPr>
          <p:cNvSpPr>
            <a:spLocks noGrp="1"/>
          </p:cNvSpPr>
          <p:nvPr>
            <p:ph type="title"/>
          </p:nvPr>
        </p:nvSpPr>
        <p:spPr>
          <a:xfrm>
            <a:off x="3390622" y="2074664"/>
            <a:ext cx="2202565" cy="994172"/>
          </a:xfrm>
        </p:spPr>
        <p:txBody>
          <a:bodyPr>
            <a:normAutofit/>
          </a:bodyPr>
          <a:lstStyle/>
          <a:p>
            <a:pPr algn="ctr"/>
            <a:r>
              <a:rPr lang="en-GB" sz="3000" noProof="0" dirty="0">
                <a:latin typeface="+mn-lt"/>
              </a:rPr>
              <a:t>to solutions</a:t>
            </a:r>
          </a:p>
        </p:txBody>
      </p:sp>
      <p:sp>
        <p:nvSpPr>
          <p:cNvPr id="3" name="Content Placeholder 2">
            <a:extLst>
              <a:ext uri="{FF2B5EF4-FFF2-40B4-BE49-F238E27FC236}">
                <a16:creationId xmlns:a16="http://schemas.microsoft.com/office/drawing/2014/main" id="{99680163-3386-4198-971A-CA8FE153306B}"/>
              </a:ext>
            </a:extLst>
          </p:cNvPr>
          <p:cNvSpPr>
            <a:spLocks noGrp="1"/>
          </p:cNvSpPr>
          <p:nvPr>
            <p:ph idx="1"/>
          </p:nvPr>
        </p:nvSpPr>
        <p:spPr>
          <a:xfrm>
            <a:off x="101279" y="635945"/>
            <a:ext cx="3016852" cy="3865160"/>
          </a:xfrm>
        </p:spPr>
        <p:txBody>
          <a:bodyPr>
            <a:normAutofit/>
          </a:bodyPr>
          <a:lstStyle/>
          <a:p>
            <a:pPr marL="0" indent="0">
              <a:buNone/>
            </a:pPr>
            <a:r>
              <a:rPr lang="en-GB" noProof="0" dirty="0">
                <a:solidFill>
                  <a:schemeClr val="tx1">
                    <a:lumMod val="50000"/>
                    <a:lumOff val="50000"/>
                  </a:schemeClr>
                </a:solidFill>
                <a:latin typeface="+mn-lt"/>
                <a:ea typeface="Verdana" panose="020B0604030504040204" pitchFamily="34" charset="0"/>
                <a:cs typeface="Verdana" panose="020B0604030504040204" pitchFamily="34" charset="0"/>
              </a:rPr>
              <a:t>Limited IT budget</a:t>
            </a:r>
          </a:p>
          <a:p>
            <a:pPr marL="0" indent="0">
              <a:buNone/>
            </a:pPr>
            <a:endParaRPr lang="en-GB" noProof="0" dirty="0">
              <a:solidFill>
                <a:schemeClr val="tx1">
                  <a:lumMod val="50000"/>
                  <a:lumOff val="50000"/>
                </a:schemeClr>
              </a:solidFill>
              <a:latin typeface="+mn-lt"/>
              <a:ea typeface="Verdana" panose="020B0604030504040204" pitchFamily="34" charset="0"/>
              <a:cs typeface="Verdana" panose="020B0604030504040204" pitchFamily="34" charset="0"/>
            </a:endParaRPr>
          </a:p>
          <a:p>
            <a:pPr marL="0" indent="0">
              <a:buNone/>
            </a:pPr>
            <a:r>
              <a:rPr lang="en-GB" dirty="0">
                <a:solidFill>
                  <a:schemeClr val="tx1">
                    <a:lumMod val="50000"/>
                    <a:lumOff val="50000"/>
                  </a:schemeClr>
                </a:solidFill>
              </a:rPr>
              <a:t>Each partner holds multiple information systems (SMSs, LMSs, …)</a:t>
            </a:r>
          </a:p>
          <a:p>
            <a:pPr marL="0" indent="0">
              <a:buNone/>
            </a:pPr>
            <a:endParaRPr lang="en-GB" noProof="0" dirty="0">
              <a:solidFill>
                <a:schemeClr val="tx1">
                  <a:lumMod val="50000"/>
                  <a:lumOff val="50000"/>
                </a:schemeClr>
              </a:solidFill>
              <a:latin typeface="+mn-lt"/>
              <a:ea typeface="Verdana" panose="020B0604030504040204" pitchFamily="34" charset="0"/>
              <a:cs typeface="Verdana" panose="020B0604030504040204" pitchFamily="34" charset="0"/>
            </a:endParaRPr>
          </a:p>
          <a:p>
            <a:pPr marL="0" indent="0">
              <a:buNone/>
            </a:pPr>
            <a:r>
              <a:rPr lang="en-GB" noProof="0" dirty="0">
                <a:solidFill>
                  <a:schemeClr val="tx1">
                    <a:lumMod val="50000"/>
                    <a:lumOff val="50000"/>
                  </a:schemeClr>
                </a:solidFill>
                <a:latin typeface="+mn-lt"/>
                <a:ea typeface="Verdana" panose="020B0604030504040204" pitchFamily="34" charset="0"/>
                <a:cs typeface="Verdana" panose="020B0604030504040204" pitchFamily="34" charset="0"/>
              </a:rPr>
              <a:t>Different levels of technological readiness and organisation</a:t>
            </a:r>
          </a:p>
          <a:p>
            <a:pPr marL="0" indent="0">
              <a:buNone/>
            </a:pPr>
            <a:endParaRPr lang="en-GB" noProof="0" dirty="0">
              <a:solidFill>
                <a:schemeClr val="tx1">
                  <a:lumMod val="50000"/>
                  <a:lumOff val="50000"/>
                </a:schemeClr>
              </a:solidFill>
              <a:latin typeface="+mn-lt"/>
              <a:ea typeface="Verdana" panose="020B0604030504040204" pitchFamily="34" charset="0"/>
              <a:cs typeface="Verdana" panose="020B0604030504040204" pitchFamily="34" charset="0"/>
            </a:endParaRPr>
          </a:p>
          <a:p>
            <a:pPr marL="0" indent="0">
              <a:buNone/>
            </a:pPr>
            <a:r>
              <a:rPr lang="en-GB" noProof="0" dirty="0">
                <a:solidFill>
                  <a:schemeClr val="tx1">
                    <a:lumMod val="50000"/>
                    <a:lumOff val="50000"/>
                  </a:schemeClr>
                </a:solidFill>
                <a:latin typeface="+mn-lt"/>
                <a:ea typeface="Verdana" panose="020B0604030504040204" pitchFamily="34" charset="0"/>
                <a:cs typeface="Verdana" panose="020B0604030504040204" pitchFamily="34" charset="0"/>
              </a:rPr>
              <a:t>Some standards and systems are in place</a:t>
            </a:r>
          </a:p>
        </p:txBody>
      </p:sp>
      <p:sp>
        <p:nvSpPr>
          <p:cNvPr id="4" name="Content Placeholder 2">
            <a:extLst>
              <a:ext uri="{FF2B5EF4-FFF2-40B4-BE49-F238E27FC236}">
                <a16:creationId xmlns:a16="http://schemas.microsoft.com/office/drawing/2014/main" id="{90A6FE8F-95C1-04A6-1B0A-6EADE44273A7}"/>
              </a:ext>
            </a:extLst>
          </p:cNvPr>
          <p:cNvSpPr txBox="1">
            <a:spLocks/>
          </p:cNvSpPr>
          <p:nvPr/>
        </p:nvSpPr>
        <p:spPr>
          <a:xfrm>
            <a:off x="5472131" y="639170"/>
            <a:ext cx="3157014" cy="3865160"/>
          </a:xfrm>
          <a:prstGeom prst="rect">
            <a:avLst/>
          </a:prstGeom>
        </p:spPr>
        <p:txBody>
          <a:bodyPr vert="horz" lIns="91440" tIns="45720" rIns="91440" bIns="45720" rtlCol="0">
            <a:normAutofit/>
          </a:bodyPr>
          <a:lstStyle>
            <a:lvl1pPr marL="128585" indent="-128585" algn="l" defTabSz="514337" rtl="0" eaLnBrk="1" latinLnBrk="0" hangingPunct="1">
              <a:lnSpc>
                <a:spcPct val="90000"/>
              </a:lnSpc>
              <a:spcBef>
                <a:spcPts val="563"/>
              </a:spcBef>
              <a:buClr>
                <a:srgbClr val="C00000"/>
              </a:buClr>
              <a:buFont typeface="Arial" panose="020B0604020202020204" pitchFamily="34" charset="0"/>
              <a:buChar char="•"/>
              <a:defRPr sz="1800" kern="1200">
                <a:solidFill>
                  <a:schemeClr val="tx1"/>
                </a:solidFill>
                <a:latin typeface="+mn-lt"/>
                <a:ea typeface="Verdana" panose="020B0604030504040204" pitchFamily="34" charset="0"/>
                <a:cs typeface="Verdana" panose="020B0604030504040204" pitchFamily="34" charset="0"/>
              </a:defRPr>
            </a:lvl1pPr>
            <a:lvl2pPr marL="385753" indent="-128585" algn="l" defTabSz="514337" rtl="0" eaLnBrk="1" latinLnBrk="0" hangingPunct="1">
              <a:lnSpc>
                <a:spcPct val="90000"/>
              </a:lnSpc>
              <a:spcBef>
                <a:spcPts val="281"/>
              </a:spcBef>
              <a:buClr>
                <a:srgbClr val="C00000"/>
              </a:buClr>
              <a:buFont typeface="Arial" panose="020B0604020202020204" pitchFamily="34" charset="0"/>
              <a:buChar char="•"/>
              <a:defRPr sz="1600" kern="1200">
                <a:solidFill>
                  <a:schemeClr val="tx1"/>
                </a:solidFill>
                <a:latin typeface="+mn-lt"/>
                <a:ea typeface="Verdana" panose="020B0604030504040204" pitchFamily="34" charset="0"/>
                <a:cs typeface="Verdana" panose="020B0604030504040204" pitchFamily="34" charset="0"/>
              </a:defRPr>
            </a:lvl2pPr>
            <a:lvl3pPr marL="642921" indent="-128585" algn="l" defTabSz="514337" rtl="0" eaLnBrk="1" latinLnBrk="0" hangingPunct="1">
              <a:lnSpc>
                <a:spcPct val="90000"/>
              </a:lnSpc>
              <a:spcBef>
                <a:spcPts val="281"/>
              </a:spcBef>
              <a:buClr>
                <a:srgbClr val="C00000"/>
              </a:buClr>
              <a:buFont typeface="Arial" panose="020B0604020202020204" pitchFamily="34" charset="0"/>
              <a:buChar char="•"/>
              <a:defRPr sz="1200" kern="1200">
                <a:solidFill>
                  <a:schemeClr val="tx1"/>
                </a:solidFill>
                <a:latin typeface="+mn-lt"/>
                <a:ea typeface="Verdana" panose="020B0604030504040204" pitchFamily="34" charset="0"/>
                <a:cs typeface="Verdana" panose="020B0604030504040204" pitchFamily="34" charset="0"/>
              </a:defRPr>
            </a:lvl3pPr>
            <a:lvl4pPr marL="900090" indent="-128585" algn="l" defTabSz="514337" rtl="0" eaLnBrk="1" latinLnBrk="0" hangingPunct="1">
              <a:lnSpc>
                <a:spcPct val="90000"/>
              </a:lnSpc>
              <a:spcBef>
                <a:spcPts val="281"/>
              </a:spcBef>
              <a:buClr>
                <a:srgbClr val="C00000"/>
              </a:buClr>
              <a:buFont typeface="Arial" panose="020B0604020202020204" pitchFamily="34" charset="0"/>
              <a:buChar char="•"/>
              <a:defRPr sz="1100" kern="1200">
                <a:solidFill>
                  <a:schemeClr val="tx1"/>
                </a:solidFill>
                <a:latin typeface="+mn-lt"/>
                <a:ea typeface="Verdana" panose="020B0604030504040204" pitchFamily="34" charset="0"/>
                <a:cs typeface="Verdana" panose="020B0604030504040204" pitchFamily="34" charset="0"/>
              </a:defRPr>
            </a:lvl4pPr>
            <a:lvl5pPr marL="1157259" indent="-128585" algn="l" defTabSz="514337" rtl="0" eaLnBrk="1" latinLnBrk="0" hangingPunct="1">
              <a:lnSpc>
                <a:spcPct val="90000"/>
              </a:lnSpc>
              <a:spcBef>
                <a:spcPts val="281"/>
              </a:spcBef>
              <a:buClr>
                <a:srgbClr val="C00000"/>
              </a:buClr>
              <a:buFont typeface="Arial" panose="020B0604020202020204" pitchFamily="34" charset="0"/>
              <a:buChar char="•"/>
              <a:defRPr sz="1000" kern="1200">
                <a:solidFill>
                  <a:schemeClr val="tx1"/>
                </a:solidFill>
                <a:latin typeface="+mn-lt"/>
                <a:ea typeface="Verdana" panose="020B0604030504040204" pitchFamily="34" charset="0"/>
                <a:cs typeface="Verdana" panose="020B0604030504040204" pitchFamily="34" charset="0"/>
              </a:defRPr>
            </a:lvl5pPr>
            <a:lvl6pPr marL="1414427"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6"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3"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marL="0" indent="0">
              <a:buNone/>
            </a:pPr>
            <a:r>
              <a:rPr lang="en-GB" noProof="0" dirty="0">
                <a:latin typeface="+mn-lt"/>
              </a:rPr>
              <a:t>A central hub for data exchange between alliance members, not a comprehensive database</a:t>
            </a:r>
          </a:p>
          <a:p>
            <a:pPr marL="0" indent="0">
              <a:buFont typeface="Arial" panose="020B0604020202020204" pitchFamily="34" charset="0"/>
              <a:buNone/>
            </a:pPr>
            <a:endParaRPr lang="en-GB" dirty="0"/>
          </a:p>
          <a:p>
            <a:pPr marL="0" indent="0">
              <a:buFont typeface="Arial" panose="020B0604020202020204" pitchFamily="34" charset="0"/>
              <a:buNone/>
            </a:pPr>
            <a:r>
              <a:rPr lang="en-GB" dirty="0"/>
              <a:t>Minimal impact on the existing processes</a:t>
            </a:r>
          </a:p>
          <a:p>
            <a:pPr marL="0" indent="0">
              <a:buFont typeface="Arial" panose="020B0604020202020204" pitchFamily="34" charset="0"/>
              <a:buNone/>
            </a:pPr>
            <a:endParaRPr lang="en-GB" dirty="0"/>
          </a:p>
          <a:p>
            <a:pPr marL="0" indent="0">
              <a:buFont typeface="Arial" panose="020B0604020202020204" pitchFamily="34" charset="0"/>
              <a:buNone/>
            </a:pPr>
            <a:r>
              <a:rPr lang="en-GB" dirty="0"/>
              <a:t>Provide multiple ways of doing things</a:t>
            </a:r>
          </a:p>
          <a:p>
            <a:pPr marL="0" indent="0">
              <a:buFont typeface="Arial" panose="020B0604020202020204" pitchFamily="34" charset="0"/>
              <a:buNone/>
            </a:pPr>
            <a:endParaRPr lang="en-GB" dirty="0"/>
          </a:p>
          <a:p>
            <a:pPr marL="0" indent="0">
              <a:buFont typeface="Arial" panose="020B0604020202020204" pitchFamily="34" charset="0"/>
              <a:buNone/>
            </a:pPr>
            <a:r>
              <a:rPr lang="en-GB" dirty="0"/>
              <a:t>Rely on existing standards whenever possible </a:t>
            </a:r>
          </a:p>
        </p:txBody>
      </p:sp>
      <p:sp>
        <p:nvSpPr>
          <p:cNvPr id="6"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7"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15856600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E030F-C0FB-4A7D-9DC6-018291B15262}"/>
              </a:ext>
            </a:extLst>
          </p:cNvPr>
          <p:cNvSpPr>
            <a:spLocks noGrp="1"/>
          </p:cNvSpPr>
          <p:nvPr>
            <p:ph type="title"/>
          </p:nvPr>
        </p:nvSpPr>
        <p:spPr>
          <a:xfrm>
            <a:off x="4572000" y="2074664"/>
            <a:ext cx="3264273" cy="994172"/>
          </a:xfrm>
        </p:spPr>
        <p:txBody>
          <a:bodyPr>
            <a:normAutofit fontScale="90000"/>
          </a:bodyPr>
          <a:lstStyle/>
          <a:p>
            <a:r>
              <a:rPr lang="en-GB" noProof="0" dirty="0"/>
              <a:t>Our vision of VC</a:t>
            </a:r>
            <a:br>
              <a:rPr lang="hr-HR" dirty="0"/>
            </a:br>
            <a:r>
              <a:rPr lang="hr-HR" dirty="0"/>
              <a:t>(</a:t>
            </a:r>
            <a:r>
              <a:rPr lang="hr-HR" dirty="0">
                <a:hlinkClick r:id="rId2"/>
              </a:rPr>
              <a:t>campus.unic.eu</a:t>
            </a:r>
            <a:r>
              <a:rPr lang="hr-HR" dirty="0"/>
              <a:t>)</a:t>
            </a:r>
            <a:br>
              <a:rPr lang="hr-HR" dirty="0"/>
            </a:br>
            <a:endParaRPr lang="en-GB" noProof="0" dirty="0"/>
          </a:p>
        </p:txBody>
      </p:sp>
      <p:pic>
        <p:nvPicPr>
          <p:cNvPr id="6" name="Picture 5">
            <a:extLst>
              <a:ext uri="{FF2B5EF4-FFF2-40B4-BE49-F238E27FC236}">
                <a16:creationId xmlns:a16="http://schemas.microsoft.com/office/drawing/2014/main" id="{A80C023B-BB48-44ED-A7CA-1516F6E143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14068"/>
            <a:ext cx="4318958" cy="4318958"/>
          </a:xfrm>
          <a:prstGeom prst="rect">
            <a:avLst/>
          </a:prstGeom>
        </p:spPr>
      </p:pic>
      <p:sp>
        <p:nvSpPr>
          <p:cNvPr id="4"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5"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323481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EAFE4C4-0F6C-418E-94F2-8C46E95A8831}"/>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1" y="414068"/>
            <a:ext cx="4318958" cy="4318958"/>
          </a:xfrm>
          <a:prstGeom prst="rect">
            <a:avLst/>
          </a:prstGeom>
        </p:spPr>
      </p:pic>
      <p:sp>
        <p:nvSpPr>
          <p:cNvPr id="2" name="Title 1">
            <a:extLst>
              <a:ext uri="{FF2B5EF4-FFF2-40B4-BE49-F238E27FC236}">
                <a16:creationId xmlns:a16="http://schemas.microsoft.com/office/drawing/2014/main" id="{CE8E030F-C0FB-4A7D-9DC6-018291B15262}"/>
              </a:ext>
            </a:extLst>
          </p:cNvPr>
          <p:cNvSpPr>
            <a:spLocks noGrp="1"/>
          </p:cNvSpPr>
          <p:nvPr>
            <p:ph type="title"/>
          </p:nvPr>
        </p:nvSpPr>
        <p:spPr>
          <a:xfrm>
            <a:off x="979923" y="2074664"/>
            <a:ext cx="3264273" cy="994172"/>
          </a:xfrm>
        </p:spPr>
        <p:txBody>
          <a:bodyPr>
            <a:normAutofit/>
          </a:bodyPr>
          <a:lstStyle/>
          <a:p>
            <a:r>
              <a:rPr lang="en-GB" sz="3000" noProof="0" dirty="0">
                <a:latin typeface="+mn-lt"/>
              </a:rPr>
              <a:t>Our vision of VC</a:t>
            </a:r>
          </a:p>
        </p:txBody>
      </p:sp>
      <p:sp>
        <p:nvSpPr>
          <p:cNvPr id="3" name="Content Placeholder 2">
            <a:extLst>
              <a:ext uri="{FF2B5EF4-FFF2-40B4-BE49-F238E27FC236}">
                <a16:creationId xmlns:a16="http://schemas.microsoft.com/office/drawing/2014/main" id="{99680163-3386-4198-971A-CA8FE153306B}"/>
              </a:ext>
            </a:extLst>
          </p:cNvPr>
          <p:cNvSpPr>
            <a:spLocks noGrp="1"/>
          </p:cNvSpPr>
          <p:nvPr>
            <p:ph idx="1"/>
          </p:nvPr>
        </p:nvSpPr>
        <p:spPr>
          <a:xfrm>
            <a:off x="4571999" y="414068"/>
            <a:ext cx="4178461" cy="4224486"/>
          </a:xfrm>
        </p:spPr>
        <p:txBody>
          <a:bodyPr>
            <a:noAutofit/>
          </a:bodyPr>
          <a:lstStyle/>
          <a:p>
            <a:pPr marL="0" indent="0">
              <a:buNone/>
            </a:pPr>
            <a:r>
              <a:rPr lang="en-GB" noProof="0" dirty="0">
                <a:latin typeface="+mn-lt"/>
                <a:ea typeface="Verdana" panose="020B0604030504040204" pitchFamily="34" charset="0"/>
                <a:cs typeface="Verdana" panose="020B0604030504040204" pitchFamily="34" charset="0"/>
              </a:rPr>
              <a:t>Provides public access to some information</a:t>
            </a:r>
            <a:r>
              <a:rPr lang="hr-HR" noProof="0" dirty="0">
                <a:latin typeface="+mn-lt"/>
                <a:ea typeface="Verdana" panose="020B0604030504040204" pitchFamily="34" charset="0"/>
                <a:cs typeface="Verdana" panose="020B0604030504040204" pitchFamily="34" charset="0"/>
              </a:rPr>
              <a:t>:</a:t>
            </a:r>
          </a:p>
          <a:p>
            <a:pPr lvl="1"/>
            <a:r>
              <a:rPr lang="hr-HR" dirty="0" err="1">
                <a:latin typeface="+mn-lt"/>
                <a:ea typeface="Verdana" panose="020B0604030504040204" pitchFamily="34" charset="0"/>
                <a:cs typeface="Verdana" panose="020B0604030504040204" pitchFamily="34" charset="0"/>
              </a:rPr>
              <a:t>Course</a:t>
            </a:r>
            <a:r>
              <a:rPr lang="hr-HR" dirty="0">
                <a:latin typeface="+mn-lt"/>
                <a:ea typeface="Verdana" panose="020B0604030504040204" pitchFamily="34" charset="0"/>
                <a:cs typeface="Verdana" panose="020B0604030504040204" pitchFamily="34" charset="0"/>
              </a:rPr>
              <a:t> </a:t>
            </a:r>
            <a:r>
              <a:rPr lang="hr-HR" dirty="0" err="1">
                <a:latin typeface="+mn-lt"/>
                <a:ea typeface="Verdana" panose="020B0604030504040204" pitchFamily="34" charset="0"/>
                <a:cs typeface="Verdana" panose="020B0604030504040204" pitchFamily="34" charset="0"/>
              </a:rPr>
              <a:t>catalogue</a:t>
            </a:r>
            <a:endParaRPr lang="hr-HR" dirty="0">
              <a:latin typeface="+mn-lt"/>
              <a:ea typeface="Verdana" panose="020B0604030504040204" pitchFamily="34" charset="0"/>
              <a:cs typeface="Verdana" panose="020B0604030504040204" pitchFamily="34" charset="0"/>
            </a:endParaRPr>
          </a:p>
          <a:p>
            <a:pPr lvl="1"/>
            <a:r>
              <a:rPr lang="hr-HR" noProof="0" dirty="0" err="1">
                <a:latin typeface="+mn-lt"/>
                <a:ea typeface="Verdana" panose="020B0604030504040204" pitchFamily="34" charset="0"/>
                <a:cs typeface="Verdana" panose="020B0604030504040204" pitchFamily="34" charset="0"/>
              </a:rPr>
              <a:t>Joint</a:t>
            </a:r>
            <a:r>
              <a:rPr lang="hr-HR" noProof="0" dirty="0">
                <a:latin typeface="+mn-lt"/>
                <a:ea typeface="Verdana" panose="020B0604030504040204" pitchFamily="34" charset="0"/>
                <a:cs typeface="Verdana" panose="020B0604030504040204" pitchFamily="34" charset="0"/>
              </a:rPr>
              <a:t> </a:t>
            </a:r>
            <a:r>
              <a:rPr lang="hr-HR" noProof="0" dirty="0" err="1">
                <a:latin typeface="+mn-lt"/>
                <a:ea typeface="Verdana" panose="020B0604030504040204" pitchFamily="34" charset="0"/>
                <a:cs typeface="Verdana" panose="020B0604030504040204" pitchFamily="34" charset="0"/>
              </a:rPr>
              <a:t>programme</a:t>
            </a:r>
            <a:r>
              <a:rPr lang="hr-HR" noProof="0" dirty="0">
                <a:latin typeface="+mn-lt"/>
                <a:ea typeface="Verdana" panose="020B0604030504040204" pitchFamily="34" charset="0"/>
                <a:cs typeface="Verdana" panose="020B0604030504040204" pitchFamily="34" charset="0"/>
              </a:rPr>
              <a:t> </a:t>
            </a:r>
            <a:r>
              <a:rPr lang="hr-HR" noProof="0" dirty="0" err="1">
                <a:latin typeface="+mn-lt"/>
                <a:ea typeface="Verdana" panose="020B0604030504040204" pitchFamily="34" charset="0"/>
                <a:cs typeface="Verdana" panose="020B0604030504040204" pitchFamily="34" charset="0"/>
              </a:rPr>
              <a:t>catalogue</a:t>
            </a:r>
            <a:endParaRPr lang="hr-HR" noProof="0" dirty="0">
              <a:latin typeface="+mn-lt"/>
              <a:ea typeface="Verdana" panose="020B0604030504040204" pitchFamily="34" charset="0"/>
              <a:cs typeface="Verdana" panose="020B0604030504040204" pitchFamily="34" charset="0"/>
            </a:endParaRPr>
          </a:p>
          <a:p>
            <a:pPr lvl="1"/>
            <a:r>
              <a:rPr lang="hr-HR" dirty="0">
                <a:latin typeface="+mn-lt"/>
                <a:ea typeface="Verdana" panose="020B0604030504040204" pitchFamily="34" charset="0"/>
                <a:cs typeface="Verdana" panose="020B0604030504040204" pitchFamily="34" charset="0"/>
              </a:rPr>
              <a:t>Research </a:t>
            </a:r>
            <a:r>
              <a:rPr lang="hr-HR" dirty="0" err="1">
                <a:latin typeface="+mn-lt"/>
                <a:ea typeface="Verdana" panose="020B0604030504040204" pitchFamily="34" charset="0"/>
                <a:cs typeface="Verdana" panose="020B0604030504040204" pitchFamily="34" charset="0"/>
              </a:rPr>
              <a:t>outputs</a:t>
            </a:r>
            <a:endParaRPr lang="en-GB" noProof="0" dirty="0">
              <a:latin typeface="+mn-lt"/>
              <a:ea typeface="Verdana" panose="020B0604030504040204" pitchFamily="34" charset="0"/>
              <a:cs typeface="Verdana" panose="020B0604030504040204" pitchFamily="34" charset="0"/>
            </a:endParaRPr>
          </a:p>
          <a:p>
            <a:pPr marL="0" indent="0">
              <a:buNone/>
            </a:pPr>
            <a:endParaRPr lang="hr-HR" noProof="0" dirty="0">
              <a:latin typeface="+mn-lt"/>
              <a:ea typeface="Verdana" panose="020B0604030504040204" pitchFamily="34" charset="0"/>
              <a:cs typeface="Verdana" panose="020B0604030504040204" pitchFamily="34" charset="0"/>
            </a:endParaRPr>
          </a:p>
          <a:p>
            <a:pPr marL="0" indent="0">
              <a:buNone/>
            </a:pPr>
            <a:r>
              <a:rPr lang="en-GB" noProof="0" dirty="0">
                <a:latin typeface="+mn-lt"/>
                <a:ea typeface="Verdana" panose="020B0604030504040204" pitchFamily="34" charset="0"/>
                <a:cs typeface="Verdana" panose="020B0604030504040204" pitchFamily="34" charset="0"/>
              </a:rPr>
              <a:t>and protected access to authorized users</a:t>
            </a:r>
            <a:r>
              <a:rPr lang="hr-HR" noProof="0" dirty="0">
                <a:latin typeface="+mn-lt"/>
                <a:ea typeface="Verdana" panose="020B0604030504040204" pitchFamily="34" charset="0"/>
                <a:cs typeface="Verdana" panose="020B0604030504040204" pitchFamily="34" charset="0"/>
              </a:rPr>
              <a:t>:</a:t>
            </a:r>
            <a:endParaRPr lang="en-GB" noProof="0" dirty="0">
              <a:latin typeface="+mn-lt"/>
              <a:ea typeface="Verdana" panose="020B0604030504040204" pitchFamily="34" charset="0"/>
              <a:cs typeface="Verdana" panose="020B0604030504040204" pitchFamily="34" charset="0"/>
            </a:endParaRPr>
          </a:p>
          <a:p>
            <a:pPr lvl="1"/>
            <a:r>
              <a:rPr lang="en-GB" noProof="0" dirty="0">
                <a:latin typeface="+mn-lt"/>
                <a:ea typeface="Verdana" panose="020B0604030504040204" pitchFamily="34" charset="0"/>
                <a:cs typeface="Verdana" panose="020B0604030504040204" pitchFamily="34" charset="0"/>
              </a:rPr>
              <a:t>Administrators</a:t>
            </a:r>
            <a:endParaRPr lang="hr-HR" noProof="0" dirty="0">
              <a:latin typeface="+mn-lt"/>
              <a:ea typeface="Verdana" panose="020B0604030504040204" pitchFamily="34" charset="0"/>
              <a:cs typeface="Verdana" panose="020B0604030504040204" pitchFamily="34" charset="0"/>
            </a:endParaRPr>
          </a:p>
          <a:p>
            <a:pPr lvl="2"/>
            <a:r>
              <a:rPr lang="hr-HR" noProof="0" dirty="0" err="1">
                <a:latin typeface="+mn-lt"/>
                <a:ea typeface="Verdana" panose="020B0604030504040204" pitchFamily="34" charset="0"/>
                <a:cs typeface="Verdana" panose="020B0604030504040204" pitchFamily="34" charset="0"/>
              </a:rPr>
              <a:t>Manage</a:t>
            </a:r>
            <a:r>
              <a:rPr lang="hr-HR" noProof="0" dirty="0">
                <a:latin typeface="+mn-lt"/>
                <a:ea typeface="Verdana" panose="020B0604030504040204" pitchFamily="34" charset="0"/>
                <a:cs typeface="Verdana" panose="020B0604030504040204" pitchFamily="34" charset="0"/>
              </a:rPr>
              <a:t> </a:t>
            </a:r>
            <a:r>
              <a:rPr lang="hr-HR" noProof="0" dirty="0" err="1">
                <a:latin typeface="+mn-lt"/>
                <a:ea typeface="Verdana" panose="020B0604030504040204" pitchFamily="34" charset="0"/>
                <a:cs typeface="Verdana" panose="020B0604030504040204" pitchFamily="34" charset="0"/>
              </a:rPr>
              <a:t>users,courses</a:t>
            </a:r>
            <a:r>
              <a:rPr lang="hr-HR" noProof="0" dirty="0">
                <a:latin typeface="+mn-lt"/>
                <a:ea typeface="Verdana" panose="020B0604030504040204" pitchFamily="34" charset="0"/>
                <a:cs typeface="Verdana" panose="020B0604030504040204" pitchFamily="34" charset="0"/>
              </a:rPr>
              <a:t>, </a:t>
            </a:r>
            <a:r>
              <a:rPr lang="hr-HR" noProof="0" dirty="0" err="1">
                <a:latin typeface="+mn-lt"/>
                <a:ea typeface="Verdana" panose="020B0604030504040204" pitchFamily="34" charset="0"/>
                <a:cs typeface="Verdana" panose="020B0604030504040204" pitchFamily="34" charset="0"/>
              </a:rPr>
              <a:t>mobility</a:t>
            </a:r>
            <a:r>
              <a:rPr lang="hr-HR" noProof="0" dirty="0">
                <a:latin typeface="+mn-lt"/>
                <a:ea typeface="Verdana" panose="020B0604030504040204" pitchFamily="34" charset="0"/>
                <a:cs typeface="Verdana" panose="020B0604030504040204" pitchFamily="34" charset="0"/>
              </a:rPr>
              <a:t>…</a:t>
            </a:r>
            <a:endParaRPr lang="en-GB" noProof="0" dirty="0">
              <a:latin typeface="+mn-lt"/>
              <a:ea typeface="Verdana" panose="020B0604030504040204" pitchFamily="34" charset="0"/>
              <a:cs typeface="Verdana" panose="020B0604030504040204" pitchFamily="34" charset="0"/>
            </a:endParaRPr>
          </a:p>
          <a:p>
            <a:pPr lvl="1"/>
            <a:r>
              <a:rPr lang="en-GB" dirty="0">
                <a:latin typeface="+mn-lt"/>
                <a:ea typeface="Verdana" panose="020B0604030504040204" pitchFamily="34" charset="0"/>
                <a:cs typeface="Verdana" panose="020B0604030504040204" pitchFamily="34" charset="0"/>
              </a:rPr>
              <a:t>Students</a:t>
            </a:r>
            <a:endParaRPr lang="hr-HR" dirty="0">
              <a:latin typeface="+mn-lt"/>
              <a:ea typeface="Verdana" panose="020B0604030504040204" pitchFamily="34" charset="0"/>
              <a:cs typeface="Verdana" panose="020B0604030504040204" pitchFamily="34" charset="0"/>
            </a:endParaRPr>
          </a:p>
          <a:p>
            <a:pPr lvl="2"/>
            <a:r>
              <a:rPr lang="hr-HR" dirty="0" err="1">
                <a:latin typeface="+mn-lt"/>
                <a:ea typeface="Verdana" panose="020B0604030504040204" pitchFamily="34" charset="0"/>
                <a:cs typeface="Verdana" panose="020B0604030504040204" pitchFamily="34" charset="0"/>
              </a:rPr>
              <a:t>Virtual</a:t>
            </a:r>
            <a:r>
              <a:rPr lang="hr-HR" dirty="0">
                <a:latin typeface="+mn-lt"/>
                <a:ea typeface="Verdana" panose="020B0604030504040204" pitchFamily="34" charset="0"/>
                <a:cs typeface="Verdana" panose="020B0604030504040204" pitchFamily="34" charset="0"/>
              </a:rPr>
              <a:t> </a:t>
            </a:r>
            <a:r>
              <a:rPr lang="hr-HR" dirty="0" err="1">
                <a:latin typeface="+mn-lt"/>
                <a:ea typeface="Verdana" panose="020B0604030504040204" pitchFamily="34" charset="0"/>
                <a:cs typeface="Verdana" panose="020B0604030504040204" pitchFamily="34" charset="0"/>
              </a:rPr>
              <a:t>mobility</a:t>
            </a:r>
            <a:r>
              <a:rPr lang="hr-HR" dirty="0">
                <a:latin typeface="+mn-lt"/>
                <a:ea typeface="Verdana" panose="020B0604030504040204" pitchFamily="34" charset="0"/>
                <a:cs typeface="Verdana" panose="020B0604030504040204" pitchFamily="34" charset="0"/>
              </a:rPr>
              <a:t> – </a:t>
            </a:r>
            <a:r>
              <a:rPr lang="hr-HR" dirty="0" err="1">
                <a:latin typeface="+mn-lt"/>
                <a:ea typeface="Verdana" panose="020B0604030504040204" pitchFamily="34" charset="0"/>
                <a:cs typeface="Verdana" panose="020B0604030504040204" pitchFamily="34" charset="0"/>
              </a:rPr>
              <a:t>course</a:t>
            </a:r>
            <a:r>
              <a:rPr lang="hr-HR" dirty="0">
                <a:latin typeface="+mn-lt"/>
                <a:ea typeface="Verdana" panose="020B0604030504040204" pitchFamily="34" charset="0"/>
                <a:cs typeface="Verdana" panose="020B0604030504040204" pitchFamily="34" charset="0"/>
              </a:rPr>
              <a:t> </a:t>
            </a:r>
            <a:r>
              <a:rPr lang="hr-HR" dirty="0" err="1">
                <a:latin typeface="+mn-lt"/>
                <a:ea typeface="Verdana" panose="020B0604030504040204" pitchFamily="34" charset="0"/>
                <a:cs typeface="Verdana" panose="020B0604030504040204" pitchFamily="34" charset="0"/>
              </a:rPr>
              <a:t>selection</a:t>
            </a:r>
            <a:r>
              <a:rPr lang="hr-HR" dirty="0">
                <a:latin typeface="+mn-lt"/>
                <a:ea typeface="Verdana" panose="020B0604030504040204" pitchFamily="34" charset="0"/>
                <a:cs typeface="Verdana" panose="020B0604030504040204" pitchFamily="34" charset="0"/>
              </a:rPr>
              <a:t>, </a:t>
            </a:r>
            <a:r>
              <a:rPr lang="hr-HR" dirty="0" err="1">
                <a:latin typeface="+mn-lt"/>
                <a:ea typeface="Verdana" panose="020B0604030504040204" pitchFamily="34" charset="0"/>
                <a:cs typeface="Verdana" panose="020B0604030504040204" pitchFamily="34" charset="0"/>
              </a:rPr>
              <a:t>enrolment</a:t>
            </a:r>
            <a:r>
              <a:rPr lang="hr-HR" dirty="0">
                <a:latin typeface="+mn-lt"/>
                <a:ea typeface="Verdana" panose="020B0604030504040204" pitchFamily="34" charset="0"/>
                <a:cs typeface="Verdana" panose="020B0604030504040204" pitchFamily="34" charset="0"/>
              </a:rPr>
              <a:t>, </a:t>
            </a:r>
            <a:r>
              <a:rPr lang="hr-HR" dirty="0" err="1">
                <a:latin typeface="+mn-lt"/>
                <a:ea typeface="Verdana" panose="020B0604030504040204" pitchFamily="34" charset="0"/>
                <a:cs typeface="Verdana" panose="020B0604030504040204" pitchFamily="34" charset="0"/>
              </a:rPr>
              <a:t>grades</a:t>
            </a:r>
            <a:endParaRPr lang="en-GB" dirty="0">
              <a:latin typeface="+mn-lt"/>
              <a:ea typeface="Verdana" panose="020B0604030504040204" pitchFamily="34" charset="0"/>
              <a:cs typeface="Verdana" panose="020B0604030504040204" pitchFamily="34" charset="0"/>
            </a:endParaRPr>
          </a:p>
          <a:p>
            <a:pPr lvl="1"/>
            <a:r>
              <a:rPr lang="en-GB" noProof="0" dirty="0">
                <a:latin typeface="+mn-lt"/>
                <a:ea typeface="Verdana" panose="020B0604030504040204" pitchFamily="34" charset="0"/>
                <a:cs typeface="Verdana" panose="020B0604030504040204" pitchFamily="34" charset="0"/>
              </a:rPr>
              <a:t>Researchers</a:t>
            </a:r>
            <a:endParaRPr lang="hr-HR" noProof="0" dirty="0">
              <a:latin typeface="+mn-lt"/>
              <a:ea typeface="Verdana" panose="020B0604030504040204" pitchFamily="34" charset="0"/>
              <a:cs typeface="Verdana" panose="020B0604030504040204" pitchFamily="34" charset="0"/>
            </a:endParaRPr>
          </a:p>
          <a:p>
            <a:pPr lvl="2"/>
            <a:r>
              <a:rPr lang="hr-HR" dirty="0" err="1">
                <a:latin typeface="+mn-lt"/>
                <a:ea typeface="Verdana" panose="020B0604030504040204" pitchFamily="34" charset="0"/>
                <a:cs typeface="Verdana" panose="020B0604030504040204" pitchFamily="34" charset="0"/>
              </a:rPr>
              <a:t>Keywords</a:t>
            </a:r>
            <a:r>
              <a:rPr lang="hr-HR" dirty="0">
                <a:latin typeface="+mn-lt"/>
                <a:ea typeface="Verdana" panose="020B0604030504040204" pitchFamily="34" charset="0"/>
                <a:cs typeface="Verdana" panose="020B0604030504040204" pitchFamily="34" charset="0"/>
              </a:rPr>
              <a:t> </a:t>
            </a:r>
            <a:r>
              <a:rPr lang="hr-HR" dirty="0" err="1">
                <a:latin typeface="+mn-lt"/>
                <a:ea typeface="Verdana" panose="020B0604030504040204" pitchFamily="34" charset="0"/>
                <a:cs typeface="Verdana" panose="020B0604030504040204" pitchFamily="34" charset="0"/>
              </a:rPr>
              <a:t>selection</a:t>
            </a:r>
            <a:r>
              <a:rPr lang="hr-HR" dirty="0">
                <a:latin typeface="+mn-lt"/>
                <a:ea typeface="Verdana" panose="020B0604030504040204" pitchFamily="34" charset="0"/>
                <a:cs typeface="Verdana" panose="020B0604030504040204" pitchFamily="34" charset="0"/>
              </a:rPr>
              <a:t> (TL, Web </a:t>
            </a:r>
            <a:r>
              <a:rPr lang="hr-HR" dirty="0" err="1">
                <a:latin typeface="+mn-lt"/>
                <a:ea typeface="Verdana" panose="020B0604030504040204" pitchFamily="34" charset="0"/>
                <a:cs typeface="Verdana" panose="020B0604030504040204" pitchFamily="34" charset="0"/>
              </a:rPr>
              <a:t>of</a:t>
            </a:r>
            <a:r>
              <a:rPr lang="hr-HR" dirty="0">
                <a:latin typeface="+mn-lt"/>
                <a:ea typeface="Verdana" panose="020B0604030504040204" pitchFamily="34" charset="0"/>
                <a:cs typeface="Verdana" panose="020B0604030504040204" pitchFamily="34" charset="0"/>
              </a:rPr>
              <a:t> Science, ISCED)</a:t>
            </a:r>
          </a:p>
          <a:p>
            <a:pPr lvl="2"/>
            <a:r>
              <a:rPr lang="hr-HR" noProof="0" dirty="0" err="1">
                <a:latin typeface="+mn-lt"/>
                <a:ea typeface="Verdana" panose="020B0604030504040204" pitchFamily="34" charset="0"/>
                <a:cs typeface="Verdana" panose="020B0604030504040204" pitchFamily="34" charset="0"/>
              </a:rPr>
              <a:t>Networking</a:t>
            </a:r>
            <a:endParaRPr lang="en-GB" noProof="0" dirty="0">
              <a:latin typeface="+mn-lt"/>
              <a:ea typeface="Verdana" panose="020B0604030504040204" pitchFamily="34" charset="0"/>
              <a:cs typeface="Verdana" panose="020B0604030504040204" pitchFamily="34" charset="0"/>
            </a:endParaRPr>
          </a:p>
          <a:p>
            <a:pPr lvl="1"/>
            <a:endParaRPr lang="en-GB" noProof="0" dirty="0">
              <a:latin typeface="+mn-lt"/>
              <a:ea typeface="Verdana" panose="020B0604030504040204" pitchFamily="34" charset="0"/>
              <a:cs typeface="Verdana" panose="020B0604030504040204" pitchFamily="34" charset="0"/>
            </a:endParaRPr>
          </a:p>
        </p:txBody>
      </p:sp>
      <p:sp>
        <p:nvSpPr>
          <p:cNvPr id="5"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6"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15875478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25A36D9-DF5A-40B8-B214-1D218F5B2870}"/>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1" y="414068"/>
            <a:ext cx="4318958" cy="4318958"/>
          </a:xfrm>
          <a:prstGeom prst="rect">
            <a:avLst/>
          </a:prstGeom>
        </p:spPr>
      </p:pic>
      <p:sp>
        <p:nvSpPr>
          <p:cNvPr id="3" name="Content Placeholder 2">
            <a:extLst>
              <a:ext uri="{FF2B5EF4-FFF2-40B4-BE49-F238E27FC236}">
                <a16:creationId xmlns:a16="http://schemas.microsoft.com/office/drawing/2014/main" id="{99680163-3386-4198-971A-CA8FE153306B}"/>
              </a:ext>
            </a:extLst>
          </p:cNvPr>
          <p:cNvSpPr>
            <a:spLocks noGrp="1"/>
          </p:cNvSpPr>
          <p:nvPr>
            <p:ph idx="1"/>
          </p:nvPr>
        </p:nvSpPr>
        <p:spPr>
          <a:xfrm>
            <a:off x="4572000" y="792866"/>
            <a:ext cx="3943350" cy="3686537"/>
          </a:xfrm>
        </p:spPr>
        <p:txBody>
          <a:bodyPr>
            <a:normAutofit lnSpcReduction="10000"/>
          </a:bodyPr>
          <a:lstStyle/>
          <a:p>
            <a:pPr marL="0" indent="0">
              <a:buNone/>
            </a:pPr>
            <a:r>
              <a:rPr lang="en-GB" noProof="0" dirty="0"/>
              <a:t>Most of the data coming from local systems</a:t>
            </a:r>
          </a:p>
          <a:p>
            <a:pPr marL="0" indent="0">
              <a:buNone/>
            </a:pPr>
            <a:endParaRPr lang="en-GB" noProof="0" dirty="0"/>
          </a:p>
          <a:p>
            <a:pPr marL="0" indent="0">
              <a:buNone/>
            </a:pPr>
            <a:r>
              <a:rPr lang="en-GB" noProof="0" dirty="0"/>
              <a:t>VC connects the dots, builds the top layer on the available data</a:t>
            </a:r>
          </a:p>
          <a:p>
            <a:pPr marL="0" indent="0">
              <a:buNone/>
            </a:pPr>
            <a:endParaRPr lang="en-GB" noProof="0" dirty="0"/>
          </a:p>
          <a:p>
            <a:pPr marL="0" indent="0">
              <a:buNone/>
            </a:pPr>
            <a:r>
              <a:rPr lang="en-GB" noProof="0" dirty="0"/>
              <a:t>A small set of actions needs to be done inside the VC apps</a:t>
            </a:r>
            <a:endParaRPr lang="hr-HR" noProof="0" dirty="0"/>
          </a:p>
          <a:p>
            <a:pPr marL="0" indent="0">
              <a:buNone/>
            </a:pPr>
            <a:endParaRPr lang="hr-HR" noProof="0" dirty="0"/>
          </a:p>
          <a:p>
            <a:pPr marL="0" indent="0">
              <a:buNone/>
            </a:pPr>
            <a:r>
              <a:rPr lang="en-GB" dirty="0"/>
              <a:t>Holds minimal set of data in order to support the processes</a:t>
            </a:r>
            <a:endParaRPr lang="hr-HR" dirty="0"/>
          </a:p>
          <a:p>
            <a:pPr marL="0" indent="0">
              <a:buNone/>
            </a:pPr>
            <a:endParaRPr lang="en-GB" dirty="0"/>
          </a:p>
          <a:p>
            <a:pPr marL="0" indent="0">
              <a:buNone/>
            </a:pPr>
            <a:r>
              <a:rPr lang="en-GB" dirty="0"/>
              <a:t>Heavily relies on data exchange</a:t>
            </a:r>
            <a:endParaRPr lang="en-GB" dirty="0">
              <a:ea typeface="Verdana" panose="020B0604030504040204" pitchFamily="34" charset="0"/>
              <a:cs typeface="Verdana" panose="020B0604030504040204" pitchFamily="34" charset="0"/>
            </a:endParaRPr>
          </a:p>
          <a:p>
            <a:pPr marL="0" indent="0">
              <a:buNone/>
            </a:pPr>
            <a:endParaRPr lang="en-GB" noProof="0" dirty="0"/>
          </a:p>
          <a:p>
            <a:pPr lvl="1"/>
            <a:endParaRPr lang="en-GB" sz="20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6" name="Title 1">
            <a:extLst>
              <a:ext uri="{FF2B5EF4-FFF2-40B4-BE49-F238E27FC236}">
                <a16:creationId xmlns:a16="http://schemas.microsoft.com/office/drawing/2014/main" id="{68437AAD-A6D5-4104-BA27-32A35FF69156}"/>
              </a:ext>
            </a:extLst>
          </p:cNvPr>
          <p:cNvSpPr>
            <a:spLocks noGrp="1"/>
          </p:cNvSpPr>
          <p:nvPr>
            <p:ph type="title"/>
          </p:nvPr>
        </p:nvSpPr>
        <p:spPr>
          <a:xfrm>
            <a:off x="979923" y="2074664"/>
            <a:ext cx="3264273" cy="994172"/>
          </a:xfrm>
        </p:spPr>
        <p:txBody>
          <a:bodyPr>
            <a:normAutofit/>
          </a:bodyPr>
          <a:lstStyle/>
          <a:p>
            <a:r>
              <a:rPr lang="en-GB" sz="3000" noProof="0" dirty="0">
                <a:latin typeface="+mn-lt"/>
              </a:rPr>
              <a:t>Our vision of VC</a:t>
            </a:r>
          </a:p>
        </p:txBody>
      </p:sp>
      <p:sp>
        <p:nvSpPr>
          <p:cNvPr id="5"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8"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34763897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58916ED-D890-44A9-BCD1-82C46545F2D4}"/>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1" y="414068"/>
            <a:ext cx="4318958" cy="4318958"/>
          </a:xfrm>
          <a:prstGeom prst="rect">
            <a:avLst/>
          </a:prstGeom>
        </p:spPr>
      </p:pic>
      <p:sp>
        <p:nvSpPr>
          <p:cNvPr id="2" name="Title 1">
            <a:extLst>
              <a:ext uri="{FF2B5EF4-FFF2-40B4-BE49-F238E27FC236}">
                <a16:creationId xmlns:a16="http://schemas.microsoft.com/office/drawing/2014/main" id="{CE8E030F-C0FB-4A7D-9DC6-018291B15262}"/>
              </a:ext>
            </a:extLst>
          </p:cNvPr>
          <p:cNvSpPr>
            <a:spLocks noGrp="1"/>
          </p:cNvSpPr>
          <p:nvPr>
            <p:ph type="title"/>
          </p:nvPr>
        </p:nvSpPr>
        <p:spPr>
          <a:xfrm>
            <a:off x="979923" y="2074664"/>
            <a:ext cx="3264273" cy="994172"/>
          </a:xfrm>
        </p:spPr>
        <p:txBody>
          <a:bodyPr/>
          <a:lstStyle/>
          <a:p>
            <a:r>
              <a:rPr lang="en-GB" noProof="0" dirty="0"/>
              <a:t>Basic rules</a:t>
            </a:r>
            <a:endParaRPr lang="en-GB" noProof="0" dirty="0">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a:extLst>
              <a:ext uri="{FF2B5EF4-FFF2-40B4-BE49-F238E27FC236}">
                <a16:creationId xmlns:a16="http://schemas.microsoft.com/office/drawing/2014/main" id="{99680163-3386-4198-971A-CA8FE153306B}"/>
              </a:ext>
            </a:extLst>
          </p:cNvPr>
          <p:cNvSpPr>
            <a:spLocks noGrp="1"/>
          </p:cNvSpPr>
          <p:nvPr>
            <p:ph idx="1"/>
          </p:nvPr>
        </p:nvSpPr>
        <p:spPr>
          <a:xfrm>
            <a:off x="4572000" y="856527"/>
            <a:ext cx="3943350" cy="3438155"/>
          </a:xfrm>
        </p:spPr>
        <p:txBody>
          <a:bodyPr>
            <a:normAutofit fontScale="92500" lnSpcReduction="10000"/>
          </a:bodyPr>
          <a:lstStyle/>
          <a:p>
            <a:pPr marL="0" indent="0">
              <a:buNone/>
            </a:pPr>
            <a:r>
              <a:rPr lang="en-US" dirty="0"/>
              <a:t>All participating universities has to have an </a:t>
            </a:r>
            <a:r>
              <a:rPr lang="en-US" dirty="0" err="1"/>
              <a:t>electronical</a:t>
            </a:r>
            <a:r>
              <a:rPr lang="en-US" dirty="0"/>
              <a:t> identity provider (</a:t>
            </a:r>
            <a:r>
              <a:rPr lang="en-US" dirty="0" err="1"/>
              <a:t>IdP</a:t>
            </a:r>
            <a:r>
              <a:rPr lang="en-US" dirty="0"/>
              <a:t>)</a:t>
            </a:r>
            <a:endParaRPr lang="hr-HR" dirty="0"/>
          </a:p>
          <a:p>
            <a:pPr lvl="1"/>
            <a:r>
              <a:rPr lang="en-US" dirty="0"/>
              <a:t>In Croatia: </a:t>
            </a:r>
            <a:r>
              <a:rPr lang="en-US" dirty="0" err="1"/>
              <a:t>AAI@EduHr</a:t>
            </a:r>
            <a:br>
              <a:rPr lang="en-US" dirty="0"/>
            </a:br>
            <a:endParaRPr lang="hr-HR" dirty="0"/>
          </a:p>
          <a:p>
            <a:pPr marL="0" indent="0">
              <a:buNone/>
            </a:pPr>
            <a:r>
              <a:rPr lang="en-US" dirty="0" err="1"/>
              <a:t>IdP</a:t>
            </a:r>
            <a:r>
              <a:rPr lang="en-US" dirty="0"/>
              <a:t> has to participate in </a:t>
            </a:r>
            <a:r>
              <a:rPr lang="en-US" dirty="0" err="1"/>
              <a:t>eduGAIN</a:t>
            </a:r>
            <a:br>
              <a:rPr lang="en-US" dirty="0"/>
            </a:br>
            <a:endParaRPr lang="hr-HR" dirty="0"/>
          </a:p>
          <a:p>
            <a:pPr marL="0" indent="0">
              <a:buNone/>
            </a:pPr>
            <a:r>
              <a:rPr lang="en-US" dirty="0"/>
              <a:t>All students have to have</a:t>
            </a:r>
            <a:r>
              <a:rPr lang="hr-HR" dirty="0"/>
              <a:t> </a:t>
            </a:r>
            <a:r>
              <a:rPr lang="en-US" dirty="0"/>
              <a:t>European Student Identifier</a:t>
            </a:r>
            <a:r>
              <a:rPr lang="hr-HR" dirty="0"/>
              <a:t> (</a:t>
            </a:r>
            <a:r>
              <a:rPr lang="en-US" dirty="0"/>
              <a:t>ESI</a:t>
            </a:r>
            <a:r>
              <a:rPr lang="hr-HR" dirty="0"/>
              <a:t>)</a:t>
            </a:r>
          </a:p>
          <a:p>
            <a:pPr lvl="1"/>
            <a:r>
              <a:rPr lang="en-US" dirty="0"/>
              <a:t>In Croatia JMBAG serves as ESI </a:t>
            </a:r>
            <a:endParaRPr lang="hr-HR" dirty="0"/>
          </a:p>
          <a:p>
            <a:pPr marL="257168" lvl="1" indent="0">
              <a:buNone/>
            </a:pPr>
            <a:r>
              <a:rPr lang="hr-HR" dirty="0"/>
              <a:t>	</a:t>
            </a:r>
            <a:r>
              <a:rPr lang="en-US" dirty="0" err="1"/>
              <a:t>hr</a:t>
            </a:r>
            <a:r>
              <a:rPr lang="en-US" dirty="0"/>
              <a:t>: + JMBAG (hr:0016085321)</a:t>
            </a:r>
            <a:endParaRPr lang="hr-HR" dirty="0"/>
          </a:p>
          <a:p>
            <a:endParaRPr lang="hr-HR" dirty="0"/>
          </a:p>
          <a:p>
            <a:pPr marL="0" indent="0">
              <a:buNone/>
            </a:pPr>
            <a:r>
              <a:rPr lang="en-US" dirty="0"/>
              <a:t>VC use ECTS grading scale (A-F)</a:t>
            </a:r>
            <a:endParaRPr lang="hr-HR" dirty="0"/>
          </a:p>
          <a:p>
            <a:pPr lvl="1"/>
            <a:r>
              <a:rPr lang="en-US" dirty="0"/>
              <a:t>everyone has to know how to convert their grades to ECTS grades</a:t>
            </a:r>
            <a:endParaRPr lang="en-GB" noProof="0" dirty="0"/>
          </a:p>
          <a:p>
            <a:pPr marL="257168" lvl="1" indent="0">
              <a:buNone/>
            </a:pPr>
            <a:endParaRPr lang="en-GB" sz="20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5"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6"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2011046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E030F-C0FB-4A7D-9DC6-018291B15262}"/>
              </a:ext>
            </a:extLst>
          </p:cNvPr>
          <p:cNvSpPr>
            <a:spLocks noGrp="1"/>
          </p:cNvSpPr>
          <p:nvPr>
            <p:ph type="title"/>
          </p:nvPr>
        </p:nvSpPr>
        <p:spPr>
          <a:xfrm>
            <a:off x="4572000" y="2074664"/>
            <a:ext cx="3264273" cy="994172"/>
          </a:xfrm>
        </p:spPr>
        <p:txBody>
          <a:bodyPr/>
          <a:lstStyle/>
          <a:p>
            <a:r>
              <a:rPr lang="en-GB" noProof="0" dirty="0"/>
              <a:t>The architecture</a:t>
            </a:r>
          </a:p>
        </p:txBody>
      </p:sp>
      <p:pic>
        <p:nvPicPr>
          <p:cNvPr id="4" name="Picture 3">
            <a:extLst>
              <a:ext uri="{FF2B5EF4-FFF2-40B4-BE49-F238E27FC236}">
                <a16:creationId xmlns:a16="http://schemas.microsoft.com/office/drawing/2014/main" id="{82207984-DBA3-4045-B5BC-786960C0594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14068"/>
            <a:ext cx="4318958" cy="4318958"/>
          </a:xfrm>
          <a:prstGeom prst="rect">
            <a:avLst/>
          </a:prstGeom>
        </p:spPr>
      </p:pic>
      <p:sp>
        <p:nvSpPr>
          <p:cNvPr id="5"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6"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14762681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69CD2FFE-8597-4243-B9E2-D5CBC96A284D}"/>
              </a:ext>
            </a:extLst>
          </p:cNvPr>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artisticLineDrawing/>
                    </a14:imgEffect>
                  </a14:imgLayer>
                </a14:imgProps>
              </a:ext>
              <a:ext uri="{28A0092B-C50C-407E-A947-70E740481C1C}">
                <a14:useLocalDpi xmlns:a14="http://schemas.microsoft.com/office/drawing/2010/main" val="0"/>
              </a:ext>
            </a:extLst>
          </a:blip>
          <a:stretch>
            <a:fillRect/>
          </a:stretch>
        </p:blipFill>
        <p:spPr>
          <a:xfrm>
            <a:off x="0" y="414068"/>
            <a:ext cx="4318958" cy="4318958"/>
          </a:xfrm>
          <a:prstGeom prst="rect">
            <a:avLst/>
          </a:prstGeom>
        </p:spPr>
      </p:pic>
      <p:cxnSp>
        <p:nvCxnSpPr>
          <p:cNvPr id="18" name="Straight Arrow Connector 17">
            <a:extLst>
              <a:ext uri="{FF2B5EF4-FFF2-40B4-BE49-F238E27FC236}">
                <a16:creationId xmlns:a16="http://schemas.microsoft.com/office/drawing/2014/main" id="{610BEA11-8A89-70F0-146B-D666AA403452}"/>
              </a:ext>
            </a:extLst>
          </p:cNvPr>
          <p:cNvCxnSpPr>
            <a:cxnSpLocks/>
          </p:cNvCxnSpPr>
          <p:nvPr/>
        </p:nvCxnSpPr>
        <p:spPr>
          <a:xfrm flipH="1">
            <a:off x="6730946" y="1173061"/>
            <a:ext cx="494471" cy="904802"/>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19" name="Straight Arrow Connector 18">
            <a:extLst>
              <a:ext uri="{FF2B5EF4-FFF2-40B4-BE49-F238E27FC236}">
                <a16:creationId xmlns:a16="http://schemas.microsoft.com/office/drawing/2014/main" id="{68F313C3-9D96-55D2-841E-546D2E686E76}"/>
              </a:ext>
            </a:extLst>
          </p:cNvPr>
          <p:cNvCxnSpPr/>
          <p:nvPr/>
        </p:nvCxnSpPr>
        <p:spPr>
          <a:xfrm flipH="1">
            <a:off x="6767874" y="2121594"/>
            <a:ext cx="420967" cy="174621"/>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20" name="Straight Arrow Connector 19">
            <a:extLst>
              <a:ext uri="{FF2B5EF4-FFF2-40B4-BE49-F238E27FC236}">
                <a16:creationId xmlns:a16="http://schemas.microsoft.com/office/drawing/2014/main" id="{DF121118-85FA-DE88-316E-90FF2E465E08}"/>
              </a:ext>
            </a:extLst>
          </p:cNvPr>
          <p:cNvCxnSpPr>
            <a:cxnSpLocks/>
          </p:cNvCxnSpPr>
          <p:nvPr/>
        </p:nvCxnSpPr>
        <p:spPr>
          <a:xfrm flipH="1" flipV="1">
            <a:off x="6842254" y="2990395"/>
            <a:ext cx="364128" cy="212549"/>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21" name="Straight Arrow Connector 20">
            <a:extLst>
              <a:ext uri="{FF2B5EF4-FFF2-40B4-BE49-F238E27FC236}">
                <a16:creationId xmlns:a16="http://schemas.microsoft.com/office/drawing/2014/main" id="{72AE85F9-127C-A059-3E37-4507C287552B}"/>
              </a:ext>
            </a:extLst>
          </p:cNvPr>
          <p:cNvCxnSpPr>
            <a:cxnSpLocks/>
          </p:cNvCxnSpPr>
          <p:nvPr/>
        </p:nvCxnSpPr>
        <p:spPr>
          <a:xfrm flipH="1" flipV="1">
            <a:off x="6813172" y="3520989"/>
            <a:ext cx="412245" cy="234867"/>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sp>
        <p:nvSpPr>
          <p:cNvPr id="22" name="Rounded Rectangle 6">
            <a:extLst>
              <a:ext uri="{FF2B5EF4-FFF2-40B4-BE49-F238E27FC236}">
                <a16:creationId xmlns:a16="http://schemas.microsoft.com/office/drawing/2014/main" id="{A75F52BD-CBCE-1432-502B-16299ECF3865}"/>
              </a:ext>
            </a:extLst>
          </p:cNvPr>
          <p:cNvSpPr/>
          <p:nvPr/>
        </p:nvSpPr>
        <p:spPr>
          <a:xfrm>
            <a:off x="7381217" y="3190820"/>
            <a:ext cx="1154634" cy="245522"/>
          </a:xfrm>
          <a:prstGeom prst="roundRect">
            <a:avLst/>
          </a:prstGeom>
          <a:solidFill>
            <a:srgbClr val="C00000"/>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1400" dirty="0">
                <a:solidFill>
                  <a:schemeClr val="bg1"/>
                </a:solidFill>
              </a:rPr>
              <a:t>ORCID</a:t>
            </a:r>
            <a:endParaRPr lang="en-GB" dirty="0">
              <a:solidFill>
                <a:schemeClr val="bg1"/>
              </a:solidFill>
            </a:endParaRPr>
          </a:p>
        </p:txBody>
      </p:sp>
      <p:sp>
        <p:nvSpPr>
          <p:cNvPr id="23" name="Rounded Rectangle 6">
            <a:extLst>
              <a:ext uri="{FF2B5EF4-FFF2-40B4-BE49-F238E27FC236}">
                <a16:creationId xmlns:a16="http://schemas.microsoft.com/office/drawing/2014/main" id="{7218AD55-F67E-3288-6F42-9D6BC186D658}"/>
              </a:ext>
            </a:extLst>
          </p:cNvPr>
          <p:cNvSpPr/>
          <p:nvPr/>
        </p:nvSpPr>
        <p:spPr>
          <a:xfrm>
            <a:off x="7381217" y="3664597"/>
            <a:ext cx="1154634" cy="245522"/>
          </a:xfrm>
          <a:prstGeom prst="roundRect">
            <a:avLst/>
          </a:prstGeom>
          <a:solidFill>
            <a:srgbClr val="C00000"/>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hr-HR" sz="1400" dirty="0">
                <a:solidFill>
                  <a:schemeClr val="bg1"/>
                </a:solidFill>
              </a:rPr>
              <a:t>OpenAIRE</a:t>
            </a:r>
            <a:endParaRPr lang="en-GB" dirty="0">
              <a:solidFill>
                <a:schemeClr val="bg1"/>
              </a:solidFill>
            </a:endParaRPr>
          </a:p>
        </p:txBody>
      </p:sp>
      <p:sp>
        <p:nvSpPr>
          <p:cNvPr id="24" name="Rounded Rectangle 3">
            <a:extLst>
              <a:ext uri="{FF2B5EF4-FFF2-40B4-BE49-F238E27FC236}">
                <a16:creationId xmlns:a16="http://schemas.microsoft.com/office/drawing/2014/main" id="{1CB1034B-C536-BA83-B972-451F5735B793}"/>
              </a:ext>
            </a:extLst>
          </p:cNvPr>
          <p:cNvSpPr/>
          <p:nvPr/>
        </p:nvSpPr>
        <p:spPr>
          <a:xfrm>
            <a:off x="7305568" y="1843334"/>
            <a:ext cx="1425996" cy="402081"/>
          </a:xfrm>
          <a:prstGeom prst="roundRect">
            <a:avLst/>
          </a:prstGeom>
          <a:solidFill>
            <a:schemeClr val="accent4">
              <a:lumMod val="75000"/>
            </a:schemeClr>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hr-HR" sz="1400" dirty="0"/>
              <a:t>University broker</a:t>
            </a:r>
            <a:endParaRPr lang="en-GB" sz="1400" dirty="0"/>
          </a:p>
        </p:txBody>
      </p:sp>
      <p:grpSp>
        <p:nvGrpSpPr>
          <p:cNvPr id="36" name="Group 35">
            <a:extLst>
              <a:ext uri="{FF2B5EF4-FFF2-40B4-BE49-F238E27FC236}">
                <a16:creationId xmlns:a16="http://schemas.microsoft.com/office/drawing/2014/main" id="{B6DEDD99-DB48-3819-80E7-E5130CDD546A}"/>
              </a:ext>
            </a:extLst>
          </p:cNvPr>
          <p:cNvGrpSpPr/>
          <p:nvPr/>
        </p:nvGrpSpPr>
        <p:grpSpPr>
          <a:xfrm>
            <a:off x="269364" y="1213953"/>
            <a:ext cx="6370151" cy="3008980"/>
            <a:chOff x="269364" y="1213953"/>
            <a:chExt cx="6370151" cy="3008980"/>
          </a:xfrm>
        </p:grpSpPr>
        <p:sp>
          <p:nvSpPr>
            <p:cNvPr id="5" name="Text Box 11">
              <a:extLst>
                <a:ext uri="{FF2B5EF4-FFF2-40B4-BE49-F238E27FC236}">
                  <a16:creationId xmlns:a16="http://schemas.microsoft.com/office/drawing/2014/main" id="{71940D6E-A27B-2760-B682-588C93F171CC}"/>
                </a:ext>
              </a:extLst>
            </p:cNvPr>
            <p:cNvSpPr txBox="1"/>
            <p:nvPr/>
          </p:nvSpPr>
          <p:spPr>
            <a:xfrm>
              <a:off x="674590" y="2615003"/>
              <a:ext cx="1037919" cy="28579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hr-HR" sz="14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End-users</a:t>
              </a:r>
            </a:p>
          </p:txBody>
        </p:sp>
        <p:sp>
          <p:nvSpPr>
            <p:cNvPr id="6" name="Rectangle: Rounded Corners 136">
              <a:extLst>
                <a:ext uri="{FF2B5EF4-FFF2-40B4-BE49-F238E27FC236}">
                  <a16:creationId xmlns:a16="http://schemas.microsoft.com/office/drawing/2014/main" id="{B1BBE201-2A42-AA98-BDC9-7F0EEC9DC764}"/>
                </a:ext>
              </a:extLst>
            </p:cNvPr>
            <p:cNvSpPr/>
            <p:nvPr/>
          </p:nvSpPr>
          <p:spPr>
            <a:xfrm>
              <a:off x="2446322" y="2654318"/>
              <a:ext cx="974281" cy="1168813"/>
            </a:xfrm>
            <a:prstGeom prst="roundRect">
              <a:avLst/>
            </a:prstGeom>
            <a:solidFill>
              <a:schemeClr val="accent4">
                <a:lumMod val="60000"/>
                <a:lumOff val="40000"/>
              </a:schemeClr>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Authent-ication module </a:t>
              </a:r>
            </a:p>
          </p:txBody>
        </p:sp>
        <p:sp>
          <p:nvSpPr>
            <p:cNvPr id="7" name="Rectangle: Rounded Corners 137">
              <a:extLst>
                <a:ext uri="{FF2B5EF4-FFF2-40B4-BE49-F238E27FC236}">
                  <a16:creationId xmlns:a16="http://schemas.microsoft.com/office/drawing/2014/main" id="{087188FB-5E2F-6807-858D-E51F90710A32}"/>
                </a:ext>
              </a:extLst>
            </p:cNvPr>
            <p:cNvSpPr/>
            <p:nvPr/>
          </p:nvSpPr>
          <p:spPr>
            <a:xfrm>
              <a:off x="3276196" y="1819452"/>
              <a:ext cx="898416" cy="516822"/>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Public</a:t>
              </a:r>
              <a:br>
                <a:rPr lang="hr-HR" sz="1400" dirty="0">
                  <a:effectLst/>
                  <a:ea typeface="Calibri" panose="020F0502020204030204" pitchFamily="34" charset="0"/>
                  <a:cs typeface="Times New Roman" panose="02020603050405020304" pitchFamily="18" charset="0"/>
                </a:rPr>
              </a:br>
              <a:r>
                <a:rPr lang="hr-HR" sz="1400" dirty="0">
                  <a:effectLst/>
                  <a:ea typeface="Calibri" panose="020F0502020204030204" pitchFamily="34" charset="0"/>
                  <a:cs typeface="Times New Roman" panose="02020603050405020304" pitchFamily="18" charset="0"/>
                </a:rPr>
                <a:t>portal</a:t>
              </a:r>
            </a:p>
          </p:txBody>
        </p:sp>
        <p:sp>
          <p:nvSpPr>
            <p:cNvPr id="8" name="Rectangle: Rounded Corners 138">
              <a:extLst>
                <a:ext uri="{FF2B5EF4-FFF2-40B4-BE49-F238E27FC236}">
                  <a16:creationId xmlns:a16="http://schemas.microsoft.com/office/drawing/2014/main" id="{920CBB7C-9640-5342-F20A-BD516C423A59}"/>
                </a:ext>
              </a:extLst>
            </p:cNvPr>
            <p:cNvSpPr/>
            <p:nvPr/>
          </p:nvSpPr>
          <p:spPr>
            <a:xfrm>
              <a:off x="3268245" y="2383980"/>
              <a:ext cx="922817" cy="516822"/>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Student</a:t>
              </a:r>
              <a:br>
                <a:rPr lang="hr-HR" sz="1400" dirty="0">
                  <a:effectLst/>
                  <a:ea typeface="Calibri" panose="020F0502020204030204" pitchFamily="34" charset="0"/>
                  <a:cs typeface="Times New Roman" panose="02020603050405020304" pitchFamily="18" charset="0"/>
                </a:rPr>
              </a:br>
              <a:r>
                <a:rPr lang="hr-HR" sz="1400" dirty="0">
                  <a:effectLst/>
                  <a:ea typeface="Calibri" panose="020F0502020204030204" pitchFamily="34" charset="0"/>
                  <a:cs typeface="Times New Roman" panose="02020603050405020304" pitchFamily="18" charset="0"/>
                </a:rPr>
                <a:t>portal </a:t>
              </a:r>
            </a:p>
          </p:txBody>
        </p:sp>
        <p:sp>
          <p:nvSpPr>
            <p:cNvPr id="9" name="Rectangle: Rounded Corners 139">
              <a:extLst>
                <a:ext uri="{FF2B5EF4-FFF2-40B4-BE49-F238E27FC236}">
                  <a16:creationId xmlns:a16="http://schemas.microsoft.com/office/drawing/2014/main" id="{C240AEED-23E3-00A7-249C-9EFD2490BE29}"/>
                </a:ext>
              </a:extLst>
            </p:cNvPr>
            <p:cNvSpPr/>
            <p:nvPr/>
          </p:nvSpPr>
          <p:spPr>
            <a:xfrm>
              <a:off x="3284147" y="2948509"/>
              <a:ext cx="906063" cy="508871"/>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Admin portal </a:t>
              </a:r>
            </a:p>
          </p:txBody>
        </p:sp>
        <p:sp>
          <p:nvSpPr>
            <p:cNvPr id="10" name="Rectangle: Rounded Corners 140">
              <a:extLst>
                <a:ext uri="{FF2B5EF4-FFF2-40B4-BE49-F238E27FC236}">
                  <a16:creationId xmlns:a16="http://schemas.microsoft.com/office/drawing/2014/main" id="{0C25EF05-FB90-E39F-11D4-932762CB2E7C}"/>
                </a:ext>
              </a:extLst>
            </p:cNvPr>
            <p:cNvSpPr/>
            <p:nvPr/>
          </p:nvSpPr>
          <p:spPr>
            <a:xfrm>
              <a:off x="3284147" y="3520989"/>
              <a:ext cx="906367" cy="524773"/>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err="1">
                  <a:effectLst/>
                  <a:ea typeface="Calibri" panose="020F0502020204030204" pitchFamily="34" charset="0"/>
                  <a:cs typeface="Times New Roman" panose="02020603050405020304" pitchFamily="18" charset="0"/>
                </a:rPr>
                <a:t>Researcher</a:t>
              </a:r>
              <a:r>
                <a:rPr lang="hr-HR" sz="1400" dirty="0">
                  <a:effectLst/>
                  <a:ea typeface="Calibri" panose="020F0502020204030204" pitchFamily="34" charset="0"/>
                  <a:cs typeface="Times New Roman" panose="02020603050405020304" pitchFamily="18" charset="0"/>
                </a:rPr>
                <a:t> portal </a:t>
              </a:r>
            </a:p>
          </p:txBody>
        </p:sp>
        <p:sp>
          <p:nvSpPr>
            <p:cNvPr id="11" name="Rectangle: Rounded Corners 141">
              <a:extLst>
                <a:ext uri="{FF2B5EF4-FFF2-40B4-BE49-F238E27FC236}">
                  <a16:creationId xmlns:a16="http://schemas.microsoft.com/office/drawing/2014/main" id="{C0E4B58B-3AA0-814F-A84C-7677037AAB5B}"/>
                </a:ext>
              </a:extLst>
            </p:cNvPr>
            <p:cNvSpPr/>
            <p:nvPr/>
          </p:nvSpPr>
          <p:spPr>
            <a:xfrm>
              <a:off x="4309772" y="2050035"/>
              <a:ext cx="1046632" cy="1773097"/>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a:effectLst/>
                  <a:ea typeface="Calibri" panose="020F0502020204030204" pitchFamily="34" charset="0"/>
                  <a:cs typeface="Times New Roman" panose="02020603050405020304" pitchFamily="18" charset="0"/>
                </a:rPr>
                <a:t>Database</a:t>
              </a:r>
            </a:p>
          </p:txBody>
        </p:sp>
        <p:sp>
          <p:nvSpPr>
            <p:cNvPr id="12" name="Rectangle: Rounded Corners 142">
              <a:extLst>
                <a:ext uri="{FF2B5EF4-FFF2-40B4-BE49-F238E27FC236}">
                  <a16:creationId xmlns:a16="http://schemas.microsoft.com/office/drawing/2014/main" id="{DFD93811-A089-2BED-385D-252E72D097E3}"/>
                </a:ext>
              </a:extLst>
            </p:cNvPr>
            <p:cNvSpPr/>
            <p:nvPr/>
          </p:nvSpPr>
          <p:spPr>
            <a:xfrm>
              <a:off x="5485152" y="2161350"/>
              <a:ext cx="975082" cy="285743"/>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API </a:t>
              </a:r>
            </a:p>
          </p:txBody>
        </p:sp>
        <p:sp>
          <p:nvSpPr>
            <p:cNvPr id="13" name="Rectangle: Rounded Corners 143">
              <a:extLst>
                <a:ext uri="{FF2B5EF4-FFF2-40B4-BE49-F238E27FC236}">
                  <a16:creationId xmlns:a16="http://schemas.microsoft.com/office/drawing/2014/main" id="{CF667E1A-F26D-CCFD-EAFA-ECF573BCF859}"/>
                </a:ext>
              </a:extLst>
            </p:cNvPr>
            <p:cNvSpPr/>
            <p:nvPr/>
          </p:nvSpPr>
          <p:spPr>
            <a:xfrm>
              <a:off x="5469251" y="2543002"/>
              <a:ext cx="1033008" cy="540676"/>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ORCID </a:t>
              </a:r>
              <a:br>
                <a:rPr lang="hr-HR" sz="1400" dirty="0">
                  <a:effectLst/>
                  <a:ea typeface="Calibri" panose="020F0502020204030204" pitchFamily="34" charset="0"/>
                  <a:cs typeface="Times New Roman" panose="02020603050405020304" pitchFamily="18" charset="0"/>
                </a:rPr>
              </a:br>
              <a:r>
                <a:rPr lang="hr-HR" sz="1400" dirty="0">
                  <a:effectLst/>
                  <a:ea typeface="Calibri" panose="020F0502020204030204" pitchFamily="34" charset="0"/>
                  <a:cs typeface="Times New Roman" panose="02020603050405020304" pitchFamily="18" charset="0"/>
                </a:rPr>
                <a:t>client </a:t>
              </a:r>
            </a:p>
          </p:txBody>
        </p:sp>
        <p:sp>
          <p:nvSpPr>
            <p:cNvPr id="14" name="Rectangle: Rounded Corners 144">
              <a:extLst>
                <a:ext uri="{FF2B5EF4-FFF2-40B4-BE49-F238E27FC236}">
                  <a16:creationId xmlns:a16="http://schemas.microsoft.com/office/drawing/2014/main" id="{9FFA32B2-6770-4385-A374-2AE8A5B19C91}"/>
                </a:ext>
              </a:extLst>
            </p:cNvPr>
            <p:cNvSpPr/>
            <p:nvPr/>
          </p:nvSpPr>
          <p:spPr>
            <a:xfrm>
              <a:off x="5453350" y="3187042"/>
              <a:ext cx="1081278" cy="485018"/>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OpenAIRE </a:t>
              </a:r>
              <a:br>
                <a:rPr lang="hr-HR" sz="1400" dirty="0">
                  <a:effectLst/>
                  <a:ea typeface="Calibri" panose="020F0502020204030204" pitchFamily="34" charset="0"/>
                  <a:cs typeface="Times New Roman" panose="02020603050405020304" pitchFamily="18" charset="0"/>
                </a:rPr>
              </a:br>
              <a:r>
                <a:rPr lang="hr-HR" sz="1400" dirty="0">
                  <a:effectLst/>
                  <a:ea typeface="Calibri" panose="020F0502020204030204" pitchFamily="34" charset="0"/>
                  <a:cs typeface="Times New Roman" panose="02020603050405020304" pitchFamily="18" charset="0"/>
                </a:rPr>
                <a:t>client </a:t>
              </a:r>
            </a:p>
          </p:txBody>
        </p:sp>
        <p:sp>
          <p:nvSpPr>
            <p:cNvPr id="15" name="Arrow: Left-Right 145">
              <a:extLst>
                <a:ext uri="{FF2B5EF4-FFF2-40B4-BE49-F238E27FC236}">
                  <a16:creationId xmlns:a16="http://schemas.microsoft.com/office/drawing/2014/main" id="{809841A2-BDDE-8442-1617-9C3965F57969}"/>
                </a:ext>
              </a:extLst>
            </p:cNvPr>
            <p:cNvSpPr/>
            <p:nvPr/>
          </p:nvSpPr>
          <p:spPr>
            <a:xfrm>
              <a:off x="1646326" y="2662269"/>
              <a:ext cx="477036" cy="254436"/>
            </a:xfrm>
            <a:prstGeom prst="leftRightArrow">
              <a:avLst/>
            </a:prstGeom>
            <a:ln>
              <a:solidFill>
                <a:srgbClr val="FF0000"/>
              </a:solid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hr-HR" sz="2400"/>
            </a:p>
          </p:txBody>
        </p:sp>
        <p:cxnSp>
          <p:nvCxnSpPr>
            <p:cNvPr id="16" name="Straight Arrow Connector 15">
              <a:extLst>
                <a:ext uri="{FF2B5EF4-FFF2-40B4-BE49-F238E27FC236}">
                  <a16:creationId xmlns:a16="http://schemas.microsoft.com/office/drawing/2014/main" id="{AE075C6D-41E1-67AC-E38E-2FAFDE798C14}"/>
                </a:ext>
              </a:extLst>
            </p:cNvPr>
            <p:cNvCxnSpPr>
              <a:cxnSpLocks/>
            </p:cNvCxnSpPr>
            <p:nvPr/>
          </p:nvCxnSpPr>
          <p:spPr>
            <a:xfrm flipH="1">
              <a:off x="1893497" y="3592378"/>
              <a:ext cx="386297" cy="163478"/>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17" name="Straight Arrow Connector 16">
              <a:extLst>
                <a:ext uri="{FF2B5EF4-FFF2-40B4-BE49-F238E27FC236}">
                  <a16:creationId xmlns:a16="http://schemas.microsoft.com/office/drawing/2014/main" id="{22A9E68B-6519-9A38-624B-5E28CF42E5C6}"/>
                </a:ext>
              </a:extLst>
            </p:cNvPr>
            <p:cNvCxnSpPr>
              <a:cxnSpLocks/>
            </p:cNvCxnSpPr>
            <p:nvPr/>
          </p:nvCxnSpPr>
          <p:spPr>
            <a:xfrm flipH="1">
              <a:off x="1921475" y="3783375"/>
              <a:ext cx="386297" cy="142871"/>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sp>
          <p:nvSpPr>
            <p:cNvPr id="25" name="Rounded Rectangle 3">
              <a:extLst>
                <a:ext uri="{FF2B5EF4-FFF2-40B4-BE49-F238E27FC236}">
                  <a16:creationId xmlns:a16="http://schemas.microsoft.com/office/drawing/2014/main" id="{16850874-CD04-ACE9-F9CF-54436C39CEF9}"/>
                </a:ext>
              </a:extLst>
            </p:cNvPr>
            <p:cNvSpPr/>
            <p:nvPr/>
          </p:nvSpPr>
          <p:spPr>
            <a:xfrm>
              <a:off x="269364" y="3808197"/>
              <a:ext cx="1606395" cy="285743"/>
            </a:xfrm>
            <a:prstGeom prst="roundRect">
              <a:avLst/>
            </a:prstGeom>
            <a:solidFill>
              <a:schemeClr val="accent4">
                <a:lumMod val="75000"/>
              </a:schemeClr>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hr-HR" sz="1400" dirty="0"/>
                <a:t>eduGAIN IdPs</a:t>
              </a:r>
              <a:endParaRPr lang="en-GB" sz="1400" dirty="0"/>
            </a:p>
          </p:txBody>
        </p:sp>
        <p:sp>
          <p:nvSpPr>
            <p:cNvPr id="26" name="Rounded Rectangle 25">
              <a:extLst>
                <a:ext uri="{FF2B5EF4-FFF2-40B4-BE49-F238E27FC236}">
                  <a16:creationId xmlns:a16="http://schemas.microsoft.com/office/drawing/2014/main" id="{64BDE457-65C5-A363-5E7E-8C6441862A11}"/>
                </a:ext>
              </a:extLst>
            </p:cNvPr>
            <p:cNvSpPr/>
            <p:nvPr/>
          </p:nvSpPr>
          <p:spPr>
            <a:xfrm>
              <a:off x="2339575" y="1213953"/>
              <a:ext cx="4299940" cy="3008980"/>
            </a:xfrm>
            <a:prstGeom prst="roundRect">
              <a:avLst>
                <a:gd name="adj" fmla="val 5942"/>
              </a:avLst>
            </a:prstGeom>
            <a:no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hr-HR" sz="2000" dirty="0">
                  <a:solidFill>
                    <a:srgbClr val="C00000"/>
                  </a:solidFill>
                </a:rPr>
                <a:t>Central Campus</a:t>
              </a:r>
              <a:endParaRPr lang="en-GB" sz="2000" dirty="0">
                <a:solidFill>
                  <a:srgbClr val="C00000"/>
                </a:solidFill>
              </a:endParaRPr>
            </a:p>
          </p:txBody>
        </p:sp>
      </p:grpSp>
      <p:sp>
        <p:nvSpPr>
          <p:cNvPr id="27" name="Rounded Rectangle 3">
            <a:extLst>
              <a:ext uri="{FF2B5EF4-FFF2-40B4-BE49-F238E27FC236}">
                <a16:creationId xmlns:a16="http://schemas.microsoft.com/office/drawing/2014/main" id="{D2A85B40-0F98-DE7B-382E-3A95468CF7D4}"/>
              </a:ext>
            </a:extLst>
          </p:cNvPr>
          <p:cNvSpPr/>
          <p:nvPr/>
        </p:nvSpPr>
        <p:spPr>
          <a:xfrm>
            <a:off x="7305568" y="948018"/>
            <a:ext cx="1425996" cy="402081"/>
          </a:xfrm>
          <a:prstGeom prst="roundRect">
            <a:avLst/>
          </a:prstGeom>
          <a:solidFill>
            <a:schemeClr val="accent4">
              <a:lumMod val="75000"/>
            </a:schemeClr>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hr-HR" sz="1400" dirty="0"/>
              <a:t>University broker</a:t>
            </a:r>
            <a:endParaRPr lang="en-GB" sz="1400" dirty="0"/>
          </a:p>
        </p:txBody>
      </p:sp>
      <p:sp>
        <p:nvSpPr>
          <p:cNvPr id="32" name="Text Box 11">
            <a:extLst>
              <a:ext uri="{FF2B5EF4-FFF2-40B4-BE49-F238E27FC236}">
                <a16:creationId xmlns:a16="http://schemas.microsoft.com/office/drawing/2014/main" id="{6984B483-8E69-40E8-4DD3-3651F8DD35C5}"/>
              </a:ext>
            </a:extLst>
          </p:cNvPr>
          <p:cNvSpPr txBox="1"/>
          <p:nvPr/>
        </p:nvSpPr>
        <p:spPr>
          <a:xfrm>
            <a:off x="7499606" y="1435454"/>
            <a:ext cx="1037919" cy="28579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hr-HR" sz="14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 . </a:t>
            </a:r>
          </a:p>
        </p:txBody>
      </p:sp>
    </p:spTree>
    <p:extLst>
      <p:ext uri="{BB962C8B-B14F-4D97-AF65-F5344CB8AC3E}">
        <p14:creationId xmlns:p14="http://schemas.microsoft.com/office/powerpoint/2010/main" val="19057491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0780BEF-40B9-48C4-8522-A839938393F5}"/>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23447" y="-22616"/>
            <a:ext cx="4318958" cy="4318958"/>
          </a:xfrm>
          <a:prstGeom prst="rect">
            <a:avLst/>
          </a:prstGeom>
        </p:spPr>
      </p:pic>
      <p:sp>
        <p:nvSpPr>
          <p:cNvPr id="28" name="Rounded Rectangle 4">
            <a:extLst>
              <a:ext uri="{FF2B5EF4-FFF2-40B4-BE49-F238E27FC236}">
                <a16:creationId xmlns:a16="http://schemas.microsoft.com/office/drawing/2014/main" id="{EADE7345-8D44-C9D0-6EF4-33625FDEEA69}"/>
              </a:ext>
            </a:extLst>
          </p:cNvPr>
          <p:cNvSpPr/>
          <p:nvPr/>
        </p:nvSpPr>
        <p:spPr>
          <a:xfrm>
            <a:off x="2830661" y="1347085"/>
            <a:ext cx="1261242" cy="1776249"/>
          </a:xfrm>
          <a:prstGeom prst="roundRect">
            <a:avLst/>
          </a:prstGeom>
          <a:solidFill>
            <a:schemeClr val="accent4">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GB" sz="1400" dirty="0"/>
              <a:t>Identity Provider (IdP)</a:t>
            </a:r>
          </a:p>
          <a:p>
            <a:pPr algn="ctr"/>
            <a:r>
              <a:rPr lang="en-GB" sz="1400" dirty="0"/>
              <a:t>(</a:t>
            </a:r>
            <a:r>
              <a:rPr lang="en-GB" sz="1400" dirty="0" err="1"/>
              <a:t>eduGAIN</a:t>
            </a:r>
            <a:r>
              <a:rPr lang="en-GB" sz="1400" dirty="0"/>
              <a:t>)</a:t>
            </a:r>
          </a:p>
        </p:txBody>
      </p:sp>
      <p:sp>
        <p:nvSpPr>
          <p:cNvPr id="29" name="Rounded Rectangle 1">
            <a:extLst>
              <a:ext uri="{FF2B5EF4-FFF2-40B4-BE49-F238E27FC236}">
                <a16:creationId xmlns:a16="http://schemas.microsoft.com/office/drawing/2014/main" id="{5ED11A00-BF24-C423-373F-71071D2D495E}"/>
              </a:ext>
            </a:extLst>
          </p:cNvPr>
          <p:cNvSpPr/>
          <p:nvPr/>
        </p:nvSpPr>
        <p:spPr>
          <a:xfrm>
            <a:off x="3976290" y="1026520"/>
            <a:ext cx="3520966" cy="641131"/>
          </a:xfrm>
          <a:prstGeom prst="roundRect">
            <a:avLst/>
          </a:prstGeom>
          <a:solidFill>
            <a:schemeClr val="accent4">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GB" sz="1400" dirty="0"/>
              <a:t>Current Research Information System (CRIS) </a:t>
            </a:r>
            <a:br>
              <a:rPr lang="en-GB" sz="1400" dirty="0"/>
            </a:br>
            <a:r>
              <a:rPr lang="en-GB" sz="1400" dirty="0"/>
              <a:t>and/or Institutional Repository (IR)</a:t>
            </a:r>
          </a:p>
        </p:txBody>
      </p:sp>
      <p:sp>
        <p:nvSpPr>
          <p:cNvPr id="30" name="Rounded Rectangle 2">
            <a:extLst>
              <a:ext uri="{FF2B5EF4-FFF2-40B4-BE49-F238E27FC236}">
                <a16:creationId xmlns:a16="http://schemas.microsoft.com/office/drawing/2014/main" id="{36D5C3BB-97D6-D16E-FF8D-2A23381032DB}"/>
              </a:ext>
            </a:extLst>
          </p:cNvPr>
          <p:cNvSpPr/>
          <p:nvPr/>
        </p:nvSpPr>
        <p:spPr>
          <a:xfrm>
            <a:off x="3976290" y="2566287"/>
            <a:ext cx="3520966" cy="641131"/>
          </a:xfrm>
          <a:prstGeom prst="roundRect">
            <a:avLst/>
          </a:prstGeom>
          <a:solidFill>
            <a:schemeClr val="accent4">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GB" sz="1400" dirty="0"/>
              <a:t>Student Management System (SMS)</a:t>
            </a:r>
          </a:p>
        </p:txBody>
      </p:sp>
      <p:sp>
        <p:nvSpPr>
          <p:cNvPr id="31" name="Rounded Rectangle 3">
            <a:extLst>
              <a:ext uri="{FF2B5EF4-FFF2-40B4-BE49-F238E27FC236}">
                <a16:creationId xmlns:a16="http://schemas.microsoft.com/office/drawing/2014/main" id="{7933C178-9173-56C0-13A9-79B35BB7F87C}"/>
              </a:ext>
            </a:extLst>
          </p:cNvPr>
          <p:cNvSpPr/>
          <p:nvPr/>
        </p:nvSpPr>
        <p:spPr>
          <a:xfrm>
            <a:off x="3976290" y="1799031"/>
            <a:ext cx="3520966" cy="641131"/>
          </a:xfrm>
          <a:prstGeom prst="roundRect">
            <a:avLst/>
          </a:prstGeom>
          <a:solidFill>
            <a:schemeClr val="accent4">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GB" sz="1400" dirty="0"/>
              <a:t>Learning Management System (LMS)</a:t>
            </a:r>
          </a:p>
        </p:txBody>
      </p:sp>
      <p:sp>
        <p:nvSpPr>
          <p:cNvPr id="34" name="Rounded Rectangle 5">
            <a:extLst>
              <a:ext uri="{FF2B5EF4-FFF2-40B4-BE49-F238E27FC236}">
                <a16:creationId xmlns:a16="http://schemas.microsoft.com/office/drawing/2014/main" id="{E2C51770-88FA-BAF3-A2D2-BBAA70DF9D12}"/>
              </a:ext>
            </a:extLst>
          </p:cNvPr>
          <p:cNvSpPr/>
          <p:nvPr/>
        </p:nvSpPr>
        <p:spPr>
          <a:xfrm>
            <a:off x="3976290" y="3480683"/>
            <a:ext cx="3520966" cy="641131"/>
          </a:xfrm>
          <a:prstGeom prst="roundRect">
            <a:avLst/>
          </a:prstGeom>
          <a:solidFill>
            <a:schemeClr val="accent4">
              <a:lumMod val="75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GB" sz="1400" dirty="0"/>
              <a:t>Virtual Campus Broker</a:t>
            </a:r>
          </a:p>
        </p:txBody>
      </p:sp>
      <p:sp>
        <p:nvSpPr>
          <p:cNvPr id="42" name="Rounded Rectangle 25">
            <a:extLst>
              <a:ext uri="{FF2B5EF4-FFF2-40B4-BE49-F238E27FC236}">
                <a16:creationId xmlns:a16="http://schemas.microsoft.com/office/drawing/2014/main" id="{44C9932E-4547-C998-2F7B-C2D7325E5B6F}"/>
              </a:ext>
            </a:extLst>
          </p:cNvPr>
          <p:cNvSpPr/>
          <p:nvPr/>
        </p:nvSpPr>
        <p:spPr>
          <a:xfrm>
            <a:off x="2531416" y="390948"/>
            <a:ext cx="5344509" cy="3913537"/>
          </a:xfrm>
          <a:prstGeom prst="roundRect">
            <a:avLst>
              <a:gd name="adj" fmla="val 5942"/>
            </a:avLst>
          </a:prstGeom>
          <a:no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solidFill>
                  <a:srgbClr val="C00000"/>
                </a:solidFill>
              </a:rPr>
              <a:t>University infrastructure</a:t>
            </a:r>
          </a:p>
        </p:txBody>
      </p:sp>
      <p:grpSp>
        <p:nvGrpSpPr>
          <p:cNvPr id="56" name="Group 55">
            <a:extLst>
              <a:ext uri="{FF2B5EF4-FFF2-40B4-BE49-F238E27FC236}">
                <a16:creationId xmlns:a16="http://schemas.microsoft.com/office/drawing/2014/main" id="{EFF7334E-5BD6-5DC1-340A-56D17DBE9001}"/>
              </a:ext>
            </a:extLst>
          </p:cNvPr>
          <p:cNvGrpSpPr/>
          <p:nvPr/>
        </p:nvGrpSpPr>
        <p:grpSpPr>
          <a:xfrm>
            <a:off x="-4168255" y="3344050"/>
            <a:ext cx="6384063" cy="3008980"/>
            <a:chOff x="255452" y="1213953"/>
            <a:chExt cx="6384063" cy="3008980"/>
          </a:xfrm>
        </p:grpSpPr>
        <p:sp>
          <p:nvSpPr>
            <p:cNvPr id="57" name="Text Box 11">
              <a:extLst>
                <a:ext uri="{FF2B5EF4-FFF2-40B4-BE49-F238E27FC236}">
                  <a16:creationId xmlns:a16="http://schemas.microsoft.com/office/drawing/2014/main" id="{D9FEF79F-631A-9B63-A30E-C75ACCE1780D}"/>
                </a:ext>
              </a:extLst>
            </p:cNvPr>
            <p:cNvSpPr txBox="1"/>
            <p:nvPr/>
          </p:nvSpPr>
          <p:spPr>
            <a:xfrm>
              <a:off x="674590" y="2615003"/>
              <a:ext cx="1037919" cy="28579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hr-HR" sz="14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End-users</a:t>
              </a:r>
            </a:p>
          </p:txBody>
        </p:sp>
        <p:sp>
          <p:nvSpPr>
            <p:cNvPr id="58" name="Rectangle: Rounded Corners 136">
              <a:extLst>
                <a:ext uri="{FF2B5EF4-FFF2-40B4-BE49-F238E27FC236}">
                  <a16:creationId xmlns:a16="http://schemas.microsoft.com/office/drawing/2014/main" id="{1389EFB7-7C42-76D5-F83F-71130A3A42AC}"/>
                </a:ext>
              </a:extLst>
            </p:cNvPr>
            <p:cNvSpPr/>
            <p:nvPr/>
          </p:nvSpPr>
          <p:spPr>
            <a:xfrm>
              <a:off x="2446322" y="2654318"/>
              <a:ext cx="974281" cy="1168813"/>
            </a:xfrm>
            <a:prstGeom prst="roundRect">
              <a:avLst/>
            </a:prstGeom>
            <a:solidFill>
              <a:schemeClr val="accent4">
                <a:lumMod val="60000"/>
                <a:lumOff val="40000"/>
              </a:schemeClr>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Authent-ication module </a:t>
              </a:r>
            </a:p>
          </p:txBody>
        </p:sp>
        <p:sp>
          <p:nvSpPr>
            <p:cNvPr id="59" name="Rectangle: Rounded Corners 137">
              <a:extLst>
                <a:ext uri="{FF2B5EF4-FFF2-40B4-BE49-F238E27FC236}">
                  <a16:creationId xmlns:a16="http://schemas.microsoft.com/office/drawing/2014/main" id="{1A4674BF-EEFA-817D-CE4E-89428C3D26FE}"/>
                </a:ext>
              </a:extLst>
            </p:cNvPr>
            <p:cNvSpPr/>
            <p:nvPr/>
          </p:nvSpPr>
          <p:spPr>
            <a:xfrm>
              <a:off x="3276196" y="1819452"/>
              <a:ext cx="898416" cy="516822"/>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Public</a:t>
              </a:r>
              <a:br>
                <a:rPr lang="hr-HR" sz="1400" dirty="0">
                  <a:effectLst/>
                  <a:ea typeface="Calibri" panose="020F0502020204030204" pitchFamily="34" charset="0"/>
                  <a:cs typeface="Times New Roman" panose="02020603050405020304" pitchFamily="18" charset="0"/>
                </a:rPr>
              </a:br>
              <a:r>
                <a:rPr lang="hr-HR" sz="1400" dirty="0">
                  <a:effectLst/>
                  <a:ea typeface="Calibri" panose="020F0502020204030204" pitchFamily="34" charset="0"/>
                  <a:cs typeface="Times New Roman" panose="02020603050405020304" pitchFamily="18" charset="0"/>
                </a:rPr>
                <a:t>portal</a:t>
              </a:r>
            </a:p>
          </p:txBody>
        </p:sp>
        <p:sp>
          <p:nvSpPr>
            <p:cNvPr id="60" name="Rectangle: Rounded Corners 138">
              <a:extLst>
                <a:ext uri="{FF2B5EF4-FFF2-40B4-BE49-F238E27FC236}">
                  <a16:creationId xmlns:a16="http://schemas.microsoft.com/office/drawing/2014/main" id="{CC2FBD6C-CCF9-D66E-AAEE-974B4A7222C8}"/>
                </a:ext>
              </a:extLst>
            </p:cNvPr>
            <p:cNvSpPr/>
            <p:nvPr/>
          </p:nvSpPr>
          <p:spPr>
            <a:xfrm>
              <a:off x="3268245" y="2383980"/>
              <a:ext cx="922817" cy="516822"/>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Student</a:t>
              </a:r>
              <a:br>
                <a:rPr lang="hr-HR" sz="1400" dirty="0">
                  <a:effectLst/>
                  <a:ea typeface="Calibri" panose="020F0502020204030204" pitchFamily="34" charset="0"/>
                  <a:cs typeface="Times New Roman" panose="02020603050405020304" pitchFamily="18" charset="0"/>
                </a:rPr>
              </a:br>
              <a:r>
                <a:rPr lang="hr-HR" sz="1400" dirty="0">
                  <a:effectLst/>
                  <a:ea typeface="Calibri" panose="020F0502020204030204" pitchFamily="34" charset="0"/>
                  <a:cs typeface="Times New Roman" panose="02020603050405020304" pitchFamily="18" charset="0"/>
                </a:rPr>
                <a:t>portal </a:t>
              </a:r>
            </a:p>
          </p:txBody>
        </p:sp>
        <p:sp>
          <p:nvSpPr>
            <p:cNvPr id="61" name="Rectangle: Rounded Corners 139">
              <a:extLst>
                <a:ext uri="{FF2B5EF4-FFF2-40B4-BE49-F238E27FC236}">
                  <a16:creationId xmlns:a16="http://schemas.microsoft.com/office/drawing/2014/main" id="{BB9F47BC-C2EF-2CAA-22BD-36216D463CEB}"/>
                </a:ext>
              </a:extLst>
            </p:cNvPr>
            <p:cNvSpPr/>
            <p:nvPr/>
          </p:nvSpPr>
          <p:spPr>
            <a:xfrm>
              <a:off x="3284147" y="2948509"/>
              <a:ext cx="906063" cy="508871"/>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Admin portal </a:t>
              </a:r>
            </a:p>
          </p:txBody>
        </p:sp>
        <p:sp>
          <p:nvSpPr>
            <p:cNvPr id="62" name="Rectangle: Rounded Corners 140">
              <a:extLst>
                <a:ext uri="{FF2B5EF4-FFF2-40B4-BE49-F238E27FC236}">
                  <a16:creationId xmlns:a16="http://schemas.microsoft.com/office/drawing/2014/main" id="{C4B2ACBB-E3AA-9E69-3683-D29FFF0667E0}"/>
                </a:ext>
              </a:extLst>
            </p:cNvPr>
            <p:cNvSpPr/>
            <p:nvPr/>
          </p:nvSpPr>
          <p:spPr>
            <a:xfrm>
              <a:off x="3284147" y="3520989"/>
              <a:ext cx="906367" cy="524773"/>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err="1">
                  <a:effectLst/>
                  <a:ea typeface="Calibri" panose="020F0502020204030204" pitchFamily="34" charset="0"/>
                  <a:cs typeface="Times New Roman" panose="02020603050405020304" pitchFamily="18" charset="0"/>
                </a:rPr>
                <a:t>Researcher</a:t>
              </a:r>
              <a:r>
                <a:rPr lang="hr-HR" sz="1400" dirty="0">
                  <a:effectLst/>
                  <a:ea typeface="Calibri" panose="020F0502020204030204" pitchFamily="34" charset="0"/>
                  <a:cs typeface="Times New Roman" panose="02020603050405020304" pitchFamily="18" charset="0"/>
                </a:rPr>
                <a:t> portal </a:t>
              </a:r>
            </a:p>
          </p:txBody>
        </p:sp>
        <p:sp>
          <p:nvSpPr>
            <p:cNvPr id="63" name="Rectangle: Rounded Corners 141">
              <a:extLst>
                <a:ext uri="{FF2B5EF4-FFF2-40B4-BE49-F238E27FC236}">
                  <a16:creationId xmlns:a16="http://schemas.microsoft.com/office/drawing/2014/main" id="{EA2CED34-BF7F-C272-6A44-0E41469772BB}"/>
                </a:ext>
              </a:extLst>
            </p:cNvPr>
            <p:cNvSpPr/>
            <p:nvPr/>
          </p:nvSpPr>
          <p:spPr>
            <a:xfrm>
              <a:off x="4309772" y="2050035"/>
              <a:ext cx="974281" cy="1773097"/>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a:effectLst/>
                  <a:ea typeface="Calibri" panose="020F0502020204030204" pitchFamily="34" charset="0"/>
                  <a:cs typeface="Times New Roman" panose="02020603050405020304" pitchFamily="18" charset="0"/>
                </a:rPr>
                <a:t>Database</a:t>
              </a:r>
            </a:p>
          </p:txBody>
        </p:sp>
        <p:sp>
          <p:nvSpPr>
            <p:cNvPr id="64" name="Rectangle: Rounded Corners 142">
              <a:extLst>
                <a:ext uri="{FF2B5EF4-FFF2-40B4-BE49-F238E27FC236}">
                  <a16:creationId xmlns:a16="http://schemas.microsoft.com/office/drawing/2014/main" id="{0B7E9BC0-8B54-7CB4-9E92-03C1DF0307BE}"/>
                </a:ext>
              </a:extLst>
            </p:cNvPr>
            <p:cNvSpPr/>
            <p:nvPr/>
          </p:nvSpPr>
          <p:spPr>
            <a:xfrm>
              <a:off x="5485152" y="2161350"/>
              <a:ext cx="975082" cy="285743"/>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API </a:t>
              </a:r>
            </a:p>
          </p:txBody>
        </p:sp>
        <p:sp>
          <p:nvSpPr>
            <p:cNvPr id="65" name="Rectangle: Rounded Corners 143">
              <a:extLst>
                <a:ext uri="{FF2B5EF4-FFF2-40B4-BE49-F238E27FC236}">
                  <a16:creationId xmlns:a16="http://schemas.microsoft.com/office/drawing/2014/main" id="{C6E49D0E-C6D4-6F42-3280-E7A41A454B0A}"/>
                </a:ext>
              </a:extLst>
            </p:cNvPr>
            <p:cNvSpPr/>
            <p:nvPr/>
          </p:nvSpPr>
          <p:spPr>
            <a:xfrm>
              <a:off x="5469251" y="2543002"/>
              <a:ext cx="1033008" cy="540676"/>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ORCID </a:t>
              </a:r>
              <a:br>
                <a:rPr lang="hr-HR" sz="1400" dirty="0">
                  <a:effectLst/>
                  <a:ea typeface="Calibri" panose="020F0502020204030204" pitchFamily="34" charset="0"/>
                  <a:cs typeface="Times New Roman" panose="02020603050405020304" pitchFamily="18" charset="0"/>
                </a:rPr>
              </a:br>
              <a:r>
                <a:rPr lang="hr-HR" sz="1400" dirty="0">
                  <a:effectLst/>
                  <a:ea typeface="Calibri" panose="020F0502020204030204" pitchFamily="34" charset="0"/>
                  <a:cs typeface="Times New Roman" panose="02020603050405020304" pitchFamily="18" charset="0"/>
                </a:rPr>
                <a:t>client </a:t>
              </a:r>
            </a:p>
          </p:txBody>
        </p:sp>
        <p:sp>
          <p:nvSpPr>
            <p:cNvPr id="66" name="Rectangle: Rounded Corners 144">
              <a:extLst>
                <a:ext uri="{FF2B5EF4-FFF2-40B4-BE49-F238E27FC236}">
                  <a16:creationId xmlns:a16="http://schemas.microsoft.com/office/drawing/2014/main" id="{D3B1299B-1214-BC45-D505-32559E012DD8}"/>
                </a:ext>
              </a:extLst>
            </p:cNvPr>
            <p:cNvSpPr/>
            <p:nvPr/>
          </p:nvSpPr>
          <p:spPr>
            <a:xfrm>
              <a:off x="5453350" y="3187042"/>
              <a:ext cx="1081278" cy="485018"/>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OpenAIRE </a:t>
              </a:r>
              <a:br>
                <a:rPr lang="hr-HR" sz="1400" dirty="0">
                  <a:effectLst/>
                  <a:ea typeface="Calibri" panose="020F0502020204030204" pitchFamily="34" charset="0"/>
                  <a:cs typeface="Times New Roman" panose="02020603050405020304" pitchFamily="18" charset="0"/>
                </a:rPr>
              </a:br>
              <a:r>
                <a:rPr lang="hr-HR" sz="1400" dirty="0">
                  <a:effectLst/>
                  <a:ea typeface="Calibri" panose="020F0502020204030204" pitchFamily="34" charset="0"/>
                  <a:cs typeface="Times New Roman" panose="02020603050405020304" pitchFamily="18" charset="0"/>
                </a:rPr>
                <a:t>client </a:t>
              </a:r>
            </a:p>
          </p:txBody>
        </p:sp>
        <p:sp>
          <p:nvSpPr>
            <p:cNvPr id="67" name="Arrow: Left-Right 145">
              <a:extLst>
                <a:ext uri="{FF2B5EF4-FFF2-40B4-BE49-F238E27FC236}">
                  <a16:creationId xmlns:a16="http://schemas.microsoft.com/office/drawing/2014/main" id="{26A73C5A-3C2A-95C4-9BAA-BD7A82F723FD}"/>
                </a:ext>
              </a:extLst>
            </p:cNvPr>
            <p:cNvSpPr/>
            <p:nvPr/>
          </p:nvSpPr>
          <p:spPr>
            <a:xfrm>
              <a:off x="1646326" y="2662269"/>
              <a:ext cx="477036" cy="254436"/>
            </a:xfrm>
            <a:prstGeom prst="leftRightArrow">
              <a:avLst/>
            </a:prstGeom>
            <a:ln>
              <a:solidFill>
                <a:srgbClr val="FF0000"/>
              </a:solidFill>
            </a:ln>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hr-HR" sz="2400"/>
            </a:p>
          </p:txBody>
        </p:sp>
        <p:cxnSp>
          <p:nvCxnSpPr>
            <p:cNvPr id="68" name="Straight Arrow Connector 67">
              <a:extLst>
                <a:ext uri="{FF2B5EF4-FFF2-40B4-BE49-F238E27FC236}">
                  <a16:creationId xmlns:a16="http://schemas.microsoft.com/office/drawing/2014/main" id="{7ED33294-AAEF-0FBC-A91A-E41D0C5046F5}"/>
                </a:ext>
              </a:extLst>
            </p:cNvPr>
            <p:cNvCxnSpPr>
              <a:cxnSpLocks/>
            </p:cNvCxnSpPr>
            <p:nvPr/>
          </p:nvCxnSpPr>
          <p:spPr>
            <a:xfrm flipH="1">
              <a:off x="1861847" y="3619897"/>
              <a:ext cx="386297" cy="163478"/>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69" name="Straight Arrow Connector 68">
              <a:extLst>
                <a:ext uri="{FF2B5EF4-FFF2-40B4-BE49-F238E27FC236}">
                  <a16:creationId xmlns:a16="http://schemas.microsoft.com/office/drawing/2014/main" id="{C949BDBE-2F3D-0F74-7084-820DED63504D}"/>
                </a:ext>
              </a:extLst>
            </p:cNvPr>
            <p:cNvCxnSpPr>
              <a:cxnSpLocks/>
            </p:cNvCxnSpPr>
            <p:nvPr/>
          </p:nvCxnSpPr>
          <p:spPr>
            <a:xfrm flipH="1">
              <a:off x="1921475" y="3783375"/>
              <a:ext cx="386297" cy="142871"/>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sp>
          <p:nvSpPr>
            <p:cNvPr id="70" name="Rounded Rectangle 3">
              <a:extLst>
                <a:ext uri="{FF2B5EF4-FFF2-40B4-BE49-F238E27FC236}">
                  <a16:creationId xmlns:a16="http://schemas.microsoft.com/office/drawing/2014/main" id="{1AA6FC9C-7E89-1E0E-54CD-EA9250016B50}"/>
                </a:ext>
              </a:extLst>
            </p:cNvPr>
            <p:cNvSpPr/>
            <p:nvPr/>
          </p:nvSpPr>
          <p:spPr>
            <a:xfrm>
              <a:off x="255452" y="3902890"/>
              <a:ext cx="1606395" cy="285743"/>
            </a:xfrm>
            <a:prstGeom prst="roundRect">
              <a:avLst/>
            </a:prstGeom>
            <a:solidFill>
              <a:schemeClr val="accent4">
                <a:lumMod val="75000"/>
              </a:schemeClr>
            </a:solidFill>
            <a:ln>
              <a:solidFill>
                <a:srgbClr val="FFC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hr-HR" sz="1400" dirty="0"/>
                <a:t>eduGAIN IdPs</a:t>
              </a:r>
              <a:endParaRPr lang="en-GB" sz="1400" dirty="0"/>
            </a:p>
          </p:txBody>
        </p:sp>
        <p:sp>
          <p:nvSpPr>
            <p:cNvPr id="71" name="Rounded Rectangle 70">
              <a:extLst>
                <a:ext uri="{FF2B5EF4-FFF2-40B4-BE49-F238E27FC236}">
                  <a16:creationId xmlns:a16="http://schemas.microsoft.com/office/drawing/2014/main" id="{6677A9F0-13F6-C88A-0035-5A01494B1827}"/>
                </a:ext>
              </a:extLst>
            </p:cNvPr>
            <p:cNvSpPr/>
            <p:nvPr/>
          </p:nvSpPr>
          <p:spPr>
            <a:xfrm>
              <a:off x="2339575" y="1213953"/>
              <a:ext cx="4299940" cy="3008980"/>
            </a:xfrm>
            <a:prstGeom prst="roundRect">
              <a:avLst>
                <a:gd name="adj" fmla="val 5942"/>
              </a:avLst>
            </a:prstGeom>
            <a:no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hr-HR" sz="2000" dirty="0">
                  <a:solidFill>
                    <a:srgbClr val="C00000"/>
                  </a:solidFill>
                </a:rPr>
                <a:t>Central Campus</a:t>
              </a:r>
              <a:endParaRPr lang="en-GB" sz="2000" dirty="0">
                <a:solidFill>
                  <a:srgbClr val="C00000"/>
                </a:solidFill>
              </a:endParaRPr>
            </a:p>
          </p:txBody>
        </p:sp>
      </p:grpSp>
      <p:sp>
        <p:nvSpPr>
          <p:cNvPr id="72" name="Rounded Rectangle 6">
            <a:extLst>
              <a:ext uri="{FF2B5EF4-FFF2-40B4-BE49-F238E27FC236}">
                <a16:creationId xmlns:a16="http://schemas.microsoft.com/office/drawing/2014/main" id="{2909C74A-9DBB-D078-B254-2404C0DEA159}"/>
              </a:ext>
            </a:extLst>
          </p:cNvPr>
          <p:cNvSpPr/>
          <p:nvPr/>
        </p:nvSpPr>
        <p:spPr>
          <a:xfrm>
            <a:off x="8035985" y="1008491"/>
            <a:ext cx="1058192" cy="245522"/>
          </a:xfrm>
          <a:prstGeom prst="roundRect">
            <a:avLst/>
          </a:prstGeom>
          <a:solidFill>
            <a:srgbClr val="C00000"/>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1400" dirty="0">
                <a:solidFill>
                  <a:schemeClr val="bg1"/>
                </a:solidFill>
              </a:rPr>
              <a:t>ORCID</a:t>
            </a:r>
            <a:endParaRPr lang="en-GB" dirty="0">
              <a:solidFill>
                <a:schemeClr val="bg1"/>
              </a:solidFill>
            </a:endParaRPr>
          </a:p>
        </p:txBody>
      </p:sp>
      <p:sp>
        <p:nvSpPr>
          <p:cNvPr id="73" name="Rounded Rectangle 6">
            <a:extLst>
              <a:ext uri="{FF2B5EF4-FFF2-40B4-BE49-F238E27FC236}">
                <a16:creationId xmlns:a16="http://schemas.microsoft.com/office/drawing/2014/main" id="{DA82A51E-396A-53CE-CDAD-2FE792B51B47}"/>
              </a:ext>
            </a:extLst>
          </p:cNvPr>
          <p:cNvSpPr/>
          <p:nvPr/>
        </p:nvSpPr>
        <p:spPr>
          <a:xfrm>
            <a:off x="8035985" y="1482268"/>
            <a:ext cx="1058192" cy="245522"/>
          </a:xfrm>
          <a:prstGeom prst="roundRect">
            <a:avLst/>
          </a:prstGeom>
          <a:solidFill>
            <a:srgbClr val="C00000"/>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hr-HR" sz="1400" dirty="0" err="1">
                <a:solidFill>
                  <a:schemeClr val="bg1"/>
                </a:solidFill>
              </a:rPr>
              <a:t>OpenAIRE</a:t>
            </a:r>
            <a:endParaRPr lang="en-GB" dirty="0">
              <a:solidFill>
                <a:schemeClr val="bg1"/>
              </a:solidFill>
            </a:endParaRPr>
          </a:p>
        </p:txBody>
      </p:sp>
      <p:cxnSp>
        <p:nvCxnSpPr>
          <p:cNvPr id="74" name="Straight Arrow Connector 73">
            <a:extLst>
              <a:ext uri="{FF2B5EF4-FFF2-40B4-BE49-F238E27FC236}">
                <a16:creationId xmlns:a16="http://schemas.microsoft.com/office/drawing/2014/main" id="{D1EE13DE-9515-618D-81E6-1D4E4B144414}"/>
              </a:ext>
            </a:extLst>
          </p:cNvPr>
          <p:cNvCxnSpPr>
            <a:cxnSpLocks/>
            <a:stCxn id="72" idx="1"/>
            <a:endCxn id="29" idx="3"/>
          </p:cNvCxnSpPr>
          <p:nvPr/>
        </p:nvCxnSpPr>
        <p:spPr>
          <a:xfrm flipH="1">
            <a:off x="7497256" y="1131252"/>
            <a:ext cx="538729" cy="215834"/>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77" name="Straight Arrow Connector 76">
            <a:extLst>
              <a:ext uri="{FF2B5EF4-FFF2-40B4-BE49-F238E27FC236}">
                <a16:creationId xmlns:a16="http://schemas.microsoft.com/office/drawing/2014/main" id="{4C8C4CDB-9CDA-2429-5A2C-55C62904D27F}"/>
              </a:ext>
            </a:extLst>
          </p:cNvPr>
          <p:cNvCxnSpPr>
            <a:cxnSpLocks/>
            <a:stCxn id="73" idx="1"/>
            <a:endCxn id="29" idx="3"/>
          </p:cNvCxnSpPr>
          <p:nvPr/>
        </p:nvCxnSpPr>
        <p:spPr>
          <a:xfrm flipH="1" flipV="1">
            <a:off x="7497256" y="1347086"/>
            <a:ext cx="538729" cy="257943"/>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80" name="Straight Arrow Connector 79">
            <a:extLst>
              <a:ext uri="{FF2B5EF4-FFF2-40B4-BE49-F238E27FC236}">
                <a16:creationId xmlns:a16="http://schemas.microsoft.com/office/drawing/2014/main" id="{BCFA405B-8145-DDC6-B899-59BDA636B700}"/>
              </a:ext>
            </a:extLst>
          </p:cNvPr>
          <p:cNvCxnSpPr>
            <a:cxnSpLocks/>
            <a:stCxn id="34" idx="1"/>
            <a:endCxn id="64" idx="3"/>
          </p:cNvCxnSpPr>
          <p:nvPr/>
        </p:nvCxnSpPr>
        <p:spPr>
          <a:xfrm flipH="1">
            <a:off x="2036527" y="3801249"/>
            <a:ext cx="1939763" cy="633070"/>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83" name="Straight Arrow Connector 82">
            <a:extLst>
              <a:ext uri="{FF2B5EF4-FFF2-40B4-BE49-F238E27FC236}">
                <a16:creationId xmlns:a16="http://schemas.microsoft.com/office/drawing/2014/main" id="{A1DD6B25-72CA-1FF3-F9B1-DCA96B0BE40A}"/>
              </a:ext>
            </a:extLst>
          </p:cNvPr>
          <p:cNvCxnSpPr>
            <a:cxnSpLocks/>
            <a:stCxn id="30" idx="2"/>
            <a:endCxn id="34" idx="0"/>
          </p:cNvCxnSpPr>
          <p:nvPr/>
        </p:nvCxnSpPr>
        <p:spPr>
          <a:xfrm>
            <a:off x="5736773" y="3207418"/>
            <a:ext cx="0" cy="273265"/>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566959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60">
            <a:extLst>
              <a:ext uri="{FF2B5EF4-FFF2-40B4-BE49-F238E27FC236}">
                <a16:creationId xmlns:a16="http://schemas.microsoft.com/office/drawing/2014/main" id="{4D2098C8-4D12-4906-A9E5-08960918602D}"/>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150546" y="419509"/>
            <a:ext cx="4318958" cy="4318958"/>
          </a:xfrm>
          <a:prstGeom prst="rect">
            <a:avLst/>
          </a:prstGeom>
        </p:spPr>
      </p:pic>
      <p:sp>
        <p:nvSpPr>
          <p:cNvPr id="2" name="Title 1">
            <a:extLst>
              <a:ext uri="{FF2B5EF4-FFF2-40B4-BE49-F238E27FC236}">
                <a16:creationId xmlns:a16="http://schemas.microsoft.com/office/drawing/2014/main" id="{7D35512E-ED0C-4D96-B5F2-7986E10944A7}"/>
              </a:ext>
            </a:extLst>
          </p:cNvPr>
          <p:cNvSpPr>
            <a:spLocks noGrp="1"/>
          </p:cNvSpPr>
          <p:nvPr>
            <p:ph type="title"/>
          </p:nvPr>
        </p:nvSpPr>
        <p:spPr>
          <a:xfrm>
            <a:off x="42060" y="2050910"/>
            <a:ext cx="2695226" cy="994172"/>
          </a:xfrm>
        </p:spPr>
        <p:txBody>
          <a:bodyPr>
            <a:normAutofit/>
          </a:bodyPr>
          <a:lstStyle/>
          <a:p>
            <a:r>
              <a:rPr lang="en-GB" noProof="0" dirty="0"/>
              <a:t>UNIC perspective</a:t>
            </a:r>
          </a:p>
        </p:txBody>
      </p:sp>
      <p:grpSp>
        <p:nvGrpSpPr>
          <p:cNvPr id="108" name="Group 107">
            <a:extLst>
              <a:ext uri="{FF2B5EF4-FFF2-40B4-BE49-F238E27FC236}">
                <a16:creationId xmlns:a16="http://schemas.microsoft.com/office/drawing/2014/main" id="{1D3B6E63-EA52-48DA-B072-A69ED6630037}"/>
              </a:ext>
            </a:extLst>
          </p:cNvPr>
          <p:cNvGrpSpPr/>
          <p:nvPr/>
        </p:nvGrpSpPr>
        <p:grpSpPr>
          <a:xfrm>
            <a:off x="5602459" y="760010"/>
            <a:ext cx="3200822" cy="365760"/>
            <a:chOff x="5763678" y="346493"/>
            <a:chExt cx="3200822" cy="365760"/>
          </a:xfrm>
          <a:solidFill>
            <a:schemeClr val="accent4">
              <a:lumMod val="50000"/>
            </a:schemeClr>
          </a:solidFill>
        </p:grpSpPr>
        <p:sp>
          <p:nvSpPr>
            <p:cNvPr id="10" name="Rectangle: Rounded Corners 9">
              <a:extLst>
                <a:ext uri="{FF2B5EF4-FFF2-40B4-BE49-F238E27FC236}">
                  <a16:creationId xmlns:a16="http://schemas.microsoft.com/office/drawing/2014/main" id="{66A25880-6324-43CD-AB2A-700DC1D2F7B5}"/>
                </a:ext>
              </a:extLst>
            </p:cNvPr>
            <p:cNvSpPr/>
            <p:nvPr/>
          </p:nvSpPr>
          <p:spPr>
            <a:xfrm>
              <a:off x="7418912" y="346493"/>
              <a:ext cx="1545588" cy="365760"/>
            </a:xfrm>
            <a:prstGeom prst="roundRect">
              <a:avLst>
                <a:gd name="adj" fmla="val 9473"/>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sz="1800"/>
                <a:t>Bochum</a:t>
              </a:r>
            </a:p>
          </p:txBody>
        </p:sp>
        <p:sp>
          <p:nvSpPr>
            <p:cNvPr id="13" name="Rectangle: Rounded Corners 12">
              <a:extLst>
                <a:ext uri="{FF2B5EF4-FFF2-40B4-BE49-F238E27FC236}">
                  <a16:creationId xmlns:a16="http://schemas.microsoft.com/office/drawing/2014/main" id="{A1957F14-310E-4E7C-A645-A19D153F7C64}"/>
                </a:ext>
              </a:extLst>
            </p:cNvPr>
            <p:cNvSpPr/>
            <p:nvPr/>
          </p:nvSpPr>
          <p:spPr>
            <a:xfrm>
              <a:off x="5763678" y="346493"/>
              <a:ext cx="993562" cy="365760"/>
            </a:xfrm>
            <a:prstGeom prst="roundRect">
              <a:avLst>
                <a:gd name="adj" fmla="val 9473"/>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sz="1200"/>
                <a:t>Bochum broker</a:t>
              </a:r>
            </a:p>
          </p:txBody>
        </p:sp>
        <p:sp>
          <p:nvSpPr>
            <p:cNvPr id="15" name="Arrow: Left-Right 14">
              <a:extLst>
                <a:ext uri="{FF2B5EF4-FFF2-40B4-BE49-F238E27FC236}">
                  <a16:creationId xmlns:a16="http://schemas.microsoft.com/office/drawing/2014/main" id="{CF8E6874-6255-45AA-AFBC-AC32E66384EA}"/>
                </a:ext>
              </a:extLst>
            </p:cNvPr>
            <p:cNvSpPr/>
            <p:nvPr/>
          </p:nvSpPr>
          <p:spPr>
            <a:xfrm>
              <a:off x="6766978" y="387308"/>
              <a:ext cx="651934" cy="277707"/>
            </a:xfrm>
            <a:prstGeom prst="leftRightArrow">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hr-HR"/>
            </a:p>
          </p:txBody>
        </p:sp>
      </p:grpSp>
      <p:grpSp>
        <p:nvGrpSpPr>
          <p:cNvPr id="86" name="Group 85">
            <a:extLst>
              <a:ext uri="{FF2B5EF4-FFF2-40B4-BE49-F238E27FC236}">
                <a16:creationId xmlns:a16="http://schemas.microsoft.com/office/drawing/2014/main" id="{38AC04F6-A287-4478-845B-88D0F0D2432E}"/>
              </a:ext>
            </a:extLst>
          </p:cNvPr>
          <p:cNvGrpSpPr/>
          <p:nvPr/>
        </p:nvGrpSpPr>
        <p:grpSpPr>
          <a:xfrm>
            <a:off x="5602459" y="1200506"/>
            <a:ext cx="3200822" cy="365760"/>
            <a:chOff x="5763678" y="827033"/>
            <a:chExt cx="3200822" cy="365760"/>
          </a:xfrm>
          <a:solidFill>
            <a:schemeClr val="accent4">
              <a:lumMod val="75000"/>
            </a:schemeClr>
          </a:solidFill>
        </p:grpSpPr>
        <p:sp>
          <p:nvSpPr>
            <p:cNvPr id="24" name="Rectangle: Rounded Corners 23">
              <a:extLst>
                <a:ext uri="{FF2B5EF4-FFF2-40B4-BE49-F238E27FC236}">
                  <a16:creationId xmlns:a16="http://schemas.microsoft.com/office/drawing/2014/main" id="{5C191D65-3115-472F-B5D1-E1A10CC4542C}"/>
                </a:ext>
              </a:extLst>
            </p:cNvPr>
            <p:cNvSpPr/>
            <p:nvPr/>
          </p:nvSpPr>
          <p:spPr>
            <a:xfrm>
              <a:off x="7418912" y="827033"/>
              <a:ext cx="1545588" cy="365760"/>
            </a:xfrm>
            <a:prstGeom prst="roundRect">
              <a:avLst>
                <a:gd name="adj" fmla="val 9473"/>
              </a:avLst>
            </a:prstGeom>
            <a:grp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hr-HR" sz="1800"/>
                <a:t>Cork</a:t>
              </a:r>
            </a:p>
          </p:txBody>
        </p:sp>
        <p:sp>
          <p:nvSpPr>
            <p:cNvPr id="25" name="Rectangle: Rounded Corners 24">
              <a:extLst>
                <a:ext uri="{FF2B5EF4-FFF2-40B4-BE49-F238E27FC236}">
                  <a16:creationId xmlns:a16="http://schemas.microsoft.com/office/drawing/2014/main" id="{1B16A513-57EC-4ABC-8937-00226E2406C8}"/>
                </a:ext>
              </a:extLst>
            </p:cNvPr>
            <p:cNvSpPr/>
            <p:nvPr/>
          </p:nvSpPr>
          <p:spPr>
            <a:xfrm>
              <a:off x="5763678" y="827033"/>
              <a:ext cx="993562" cy="365760"/>
            </a:xfrm>
            <a:prstGeom prst="roundRect">
              <a:avLst>
                <a:gd name="adj" fmla="val 9473"/>
              </a:avLst>
            </a:prstGeom>
            <a:grp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hr-HR" sz="1200" dirty="0"/>
                <a:t>Cork broker</a:t>
              </a:r>
            </a:p>
          </p:txBody>
        </p:sp>
        <p:sp>
          <p:nvSpPr>
            <p:cNvPr id="26" name="Arrow: Left-Right 25">
              <a:extLst>
                <a:ext uri="{FF2B5EF4-FFF2-40B4-BE49-F238E27FC236}">
                  <a16:creationId xmlns:a16="http://schemas.microsoft.com/office/drawing/2014/main" id="{FF81E6E1-FE8B-43C6-8722-FF2EC9920EB2}"/>
                </a:ext>
              </a:extLst>
            </p:cNvPr>
            <p:cNvSpPr/>
            <p:nvPr/>
          </p:nvSpPr>
          <p:spPr>
            <a:xfrm>
              <a:off x="6766978" y="867848"/>
              <a:ext cx="651934" cy="277707"/>
            </a:xfrm>
            <a:prstGeom prst="leftRightArrow">
              <a:avLst/>
            </a:prstGeom>
            <a:grp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hr-HR"/>
            </a:p>
          </p:txBody>
        </p:sp>
      </p:grpSp>
      <p:grpSp>
        <p:nvGrpSpPr>
          <p:cNvPr id="90" name="Group 89">
            <a:extLst>
              <a:ext uri="{FF2B5EF4-FFF2-40B4-BE49-F238E27FC236}">
                <a16:creationId xmlns:a16="http://schemas.microsoft.com/office/drawing/2014/main" id="{6CC72A90-088F-4272-A081-3A4B53B15114}"/>
              </a:ext>
            </a:extLst>
          </p:cNvPr>
          <p:cNvGrpSpPr/>
          <p:nvPr/>
        </p:nvGrpSpPr>
        <p:grpSpPr>
          <a:xfrm>
            <a:off x="5602459" y="1641355"/>
            <a:ext cx="3200822" cy="365760"/>
            <a:chOff x="5763678" y="1307573"/>
            <a:chExt cx="3200822" cy="365760"/>
          </a:xfrm>
          <a:solidFill>
            <a:schemeClr val="accent4">
              <a:lumMod val="60000"/>
              <a:lumOff val="40000"/>
            </a:schemeClr>
          </a:solidFill>
        </p:grpSpPr>
        <p:sp>
          <p:nvSpPr>
            <p:cNvPr id="27" name="Rectangle: Rounded Corners 26">
              <a:extLst>
                <a:ext uri="{FF2B5EF4-FFF2-40B4-BE49-F238E27FC236}">
                  <a16:creationId xmlns:a16="http://schemas.microsoft.com/office/drawing/2014/main" id="{83CD3D4C-2B15-4C9E-83C1-18A7FFDA3C42}"/>
                </a:ext>
              </a:extLst>
            </p:cNvPr>
            <p:cNvSpPr/>
            <p:nvPr/>
          </p:nvSpPr>
          <p:spPr>
            <a:xfrm>
              <a:off x="7418912" y="1307573"/>
              <a:ext cx="1545588" cy="365760"/>
            </a:xfrm>
            <a:prstGeom prst="roundRect">
              <a:avLst>
                <a:gd name="adj" fmla="val 9473"/>
              </a:avLst>
            </a:prstGeom>
            <a:grp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hr-HR" sz="1800" dirty="0" err="1">
                  <a:solidFill>
                    <a:schemeClr val="tx1"/>
                  </a:solidFill>
                </a:rPr>
                <a:t>Bilbao</a:t>
              </a:r>
              <a:endParaRPr lang="hr-HR" sz="1800" dirty="0">
                <a:solidFill>
                  <a:schemeClr val="tx1"/>
                </a:solidFill>
              </a:endParaRPr>
            </a:p>
          </p:txBody>
        </p:sp>
        <p:sp>
          <p:nvSpPr>
            <p:cNvPr id="28" name="Rectangle: Rounded Corners 27">
              <a:extLst>
                <a:ext uri="{FF2B5EF4-FFF2-40B4-BE49-F238E27FC236}">
                  <a16:creationId xmlns:a16="http://schemas.microsoft.com/office/drawing/2014/main" id="{BB037CCE-0BCE-4AF9-BEF1-D219F680256A}"/>
                </a:ext>
              </a:extLst>
            </p:cNvPr>
            <p:cNvSpPr/>
            <p:nvPr/>
          </p:nvSpPr>
          <p:spPr>
            <a:xfrm>
              <a:off x="5763678" y="1307573"/>
              <a:ext cx="993562" cy="365760"/>
            </a:xfrm>
            <a:prstGeom prst="roundRect">
              <a:avLst>
                <a:gd name="adj" fmla="val 9473"/>
              </a:avLst>
            </a:prstGeom>
            <a:grp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hr-HR" sz="1200">
                  <a:solidFill>
                    <a:schemeClr val="tx1"/>
                  </a:solidFill>
                </a:rPr>
                <a:t>Deusto broker</a:t>
              </a:r>
            </a:p>
          </p:txBody>
        </p:sp>
        <p:sp>
          <p:nvSpPr>
            <p:cNvPr id="29" name="Arrow: Left-Right 28">
              <a:extLst>
                <a:ext uri="{FF2B5EF4-FFF2-40B4-BE49-F238E27FC236}">
                  <a16:creationId xmlns:a16="http://schemas.microsoft.com/office/drawing/2014/main" id="{969E94CB-8C56-4432-924C-0589864029C6}"/>
                </a:ext>
              </a:extLst>
            </p:cNvPr>
            <p:cNvSpPr/>
            <p:nvPr/>
          </p:nvSpPr>
          <p:spPr>
            <a:xfrm>
              <a:off x="6766978" y="1348388"/>
              <a:ext cx="651934" cy="277707"/>
            </a:xfrm>
            <a:prstGeom prst="leftRightArrow">
              <a:avLst/>
            </a:prstGeom>
            <a:grp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hr-HR">
                <a:solidFill>
                  <a:schemeClr val="tx1"/>
                </a:solidFill>
              </a:endParaRPr>
            </a:p>
          </p:txBody>
        </p:sp>
      </p:grpSp>
      <p:grpSp>
        <p:nvGrpSpPr>
          <p:cNvPr id="112" name="Group 111">
            <a:extLst>
              <a:ext uri="{FF2B5EF4-FFF2-40B4-BE49-F238E27FC236}">
                <a16:creationId xmlns:a16="http://schemas.microsoft.com/office/drawing/2014/main" id="{5C2DD649-1717-45B8-A359-97B323AA5C25}"/>
              </a:ext>
            </a:extLst>
          </p:cNvPr>
          <p:cNvGrpSpPr/>
          <p:nvPr/>
        </p:nvGrpSpPr>
        <p:grpSpPr>
          <a:xfrm>
            <a:off x="5594499" y="2074657"/>
            <a:ext cx="3200822" cy="365760"/>
            <a:chOff x="5763678" y="1788113"/>
            <a:chExt cx="3200822" cy="365760"/>
          </a:xfrm>
          <a:solidFill>
            <a:schemeClr val="accent4">
              <a:lumMod val="40000"/>
              <a:lumOff val="60000"/>
            </a:schemeClr>
          </a:solidFill>
        </p:grpSpPr>
        <p:sp>
          <p:nvSpPr>
            <p:cNvPr id="30" name="Rectangle: Rounded Corners 29">
              <a:extLst>
                <a:ext uri="{FF2B5EF4-FFF2-40B4-BE49-F238E27FC236}">
                  <a16:creationId xmlns:a16="http://schemas.microsoft.com/office/drawing/2014/main" id="{81CFA0CE-97C1-41F2-97C9-09EE878AFF61}"/>
                </a:ext>
              </a:extLst>
            </p:cNvPr>
            <p:cNvSpPr/>
            <p:nvPr/>
          </p:nvSpPr>
          <p:spPr>
            <a:xfrm>
              <a:off x="7418912" y="1788113"/>
              <a:ext cx="1545588" cy="365760"/>
            </a:xfrm>
            <a:prstGeom prst="roundRect">
              <a:avLst>
                <a:gd name="adj" fmla="val 9473"/>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800">
                  <a:solidFill>
                    <a:schemeClr val="tx1"/>
                  </a:solidFill>
                </a:rPr>
                <a:t>Liege</a:t>
              </a:r>
            </a:p>
          </p:txBody>
        </p:sp>
        <p:sp>
          <p:nvSpPr>
            <p:cNvPr id="31" name="Rectangle: Rounded Corners 30">
              <a:extLst>
                <a:ext uri="{FF2B5EF4-FFF2-40B4-BE49-F238E27FC236}">
                  <a16:creationId xmlns:a16="http://schemas.microsoft.com/office/drawing/2014/main" id="{64C64A39-2BF1-4175-983B-9774C53436D5}"/>
                </a:ext>
              </a:extLst>
            </p:cNvPr>
            <p:cNvSpPr/>
            <p:nvPr/>
          </p:nvSpPr>
          <p:spPr>
            <a:xfrm>
              <a:off x="5763678" y="1788113"/>
              <a:ext cx="993562" cy="365760"/>
            </a:xfrm>
            <a:prstGeom prst="roundRect">
              <a:avLst>
                <a:gd name="adj" fmla="val 9473"/>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1200" dirty="0" err="1">
                  <a:solidFill>
                    <a:schemeClr val="tx1"/>
                  </a:solidFill>
                </a:rPr>
                <a:t>Liege</a:t>
              </a:r>
              <a:r>
                <a:rPr lang="hr-HR" sz="1200" dirty="0">
                  <a:solidFill>
                    <a:schemeClr val="tx1"/>
                  </a:solidFill>
                </a:rPr>
                <a:t> broker</a:t>
              </a:r>
            </a:p>
          </p:txBody>
        </p:sp>
        <p:sp>
          <p:nvSpPr>
            <p:cNvPr id="32" name="Arrow: Left-Right 31">
              <a:extLst>
                <a:ext uri="{FF2B5EF4-FFF2-40B4-BE49-F238E27FC236}">
                  <a16:creationId xmlns:a16="http://schemas.microsoft.com/office/drawing/2014/main" id="{85C3110D-3E9A-42FE-AC64-B95AD2683E6B}"/>
                </a:ext>
              </a:extLst>
            </p:cNvPr>
            <p:cNvSpPr/>
            <p:nvPr/>
          </p:nvSpPr>
          <p:spPr>
            <a:xfrm>
              <a:off x="6766978" y="1828928"/>
              <a:ext cx="651934" cy="277707"/>
            </a:xfrm>
            <a:prstGeom prst="leftRightArrow">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solidFill>
                  <a:schemeClr val="tx1"/>
                </a:solidFill>
              </a:endParaRPr>
            </a:p>
          </p:txBody>
        </p:sp>
      </p:grpSp>
      <p:grpSp>
        <p:nvGrpSpPr>
          <p:cNvPr id="53" name="Group 52">
            <a:extLst>
              <a:ext uri="{FF2B5EF4-FFF2-40B4-BE49-F238E27FC236}">
                <a16:creationId xmlns:a16="http://schemas.microsoft.com/office/drawing/2014/main" id="{0ECE6C5D-892D-8420-B197-E2665C20CA55}"/>
              </a:ext>
            </a:extLst>
          </p:cNvPr>
          <p:cNvGrpSpPr/>
          <p:nvPr/>
        </p:nvGrpSpPr>
        <p:grpSpPr>
          <a:xfrm>
            <a:off x="5594499" y="2507959"/>
            <a:ext cx="3200822" cy="365760"/>
            <a:chOff x="5763678" y="2268653"/>
            <a:chExt cx="3200822" cy="365760"/>
          </a:xfrm>
        </p:grpSpPr>
        <p:sp>
          <p:nvSpPr>
            <p:cNvPr id="33" name="Rectangle: Rounded Corners 32">
              <a:extLst>
                <a:ext uri="{FF2B5EF4-FFF2-40B4-BE49-F238E27FC236}">
                  <a16:creationId xmlns:a16="http://schemas.microsoft.com/office/drawing/2014/main" id="{5D470F85-3142-4FC4-A09B-5AA254CBE050}"/>
                </a:ext>
              </a:extLst>
            </p:cNvPr>
            <p:cNvSpPr/>
            <p:nvPr/>
          </p:nvSpPr>
          <p:spPr>
            <a:xfrm>
              <a:off x="7418912" y="2268653"/>
              <a:ext cx="1545588" cy="365760"/>
            </a:xfrm>
            <a:prstGeom prst="roundRect">
              <a:avLst>
                <a:gd name="adj" fmla="val 9473"/>
              </a:avLst>
            </a:prstGeom>
            <a:solidFill>
              <a:schemeClr val="accent4">
                <a:lumMod val="20000"/>
                <a:lumOff val="8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hr-HR" sz="1800" dirty="0">
                  <a:solidFill>
                    <a:schemeClr val="tx1"/>
                  </a:solidFill>
                </a:rPr>
                <a:t>Rotterdam</a:t>
              </a:r>
            </a:p>
          </p:txBody>
        </p:sp>
        <p:sp>
          <p:nvSpPr>
            <p:cNvPr id="34" name="Rectangle: Rounded Corners 33">
              <a:extLst>
                <a:ext uri="{FF2B5EF4-FFF2-40B4-BE49-F238E27FC236}">
                  <a16:creationId xmlns:a16="http://schemas.microsoft.com/office/drawing/2014/main" id="{171E05C7-13B0-4EB7-A65C-CCF98431F784}"/>
                </a:ext>
              </a:extLst>
            </p:cNvPr>
            <p:cNvSpPr/>
            <p:nvPr/>
          </p:nvSpPr>
          <p:spPr>
            <a:xfrm>
              <a:off x="5763678" y="2268653"/>
              <a:ext cx="993562" cy="365760"/>
            </a:xfrm>
            <a:prstGeom prst="roundRect">
              <a:avLst>
                <a:gd name="adj" fmla="val 9473"/>
              </a:avLst>
            </a:prstGeom>
            <a:solidFill>
              <a:schemeClr val="accent4">
                <a:lumMod val="20000"/>
                <a:lumOff val="8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hr-HR" sz="1200" dirty="0">
                  <a:solidFill>
                    <a:schemeClr val="tx1"/>
                  </a:solidFill>
                </a:rPr>
                <a:t>Rotterdam broker</a:t>
              </a:r>
            </a:p>
          </p:txBody>
        </p:sp>
        <p:sp>
          <p:nvSpPr>
            <p:cNvPr id="35" name="Arrow: Left-Right 34">
              <a:extLst>
                <a:ext uri="{FF2B5EF4-FFF2-40B4-BE49-F238E27FC236}">
                  <a16:creationId xmlns:a16="http://schemas.microsoft.com/office/drawing/2014/main" id="{556B2EC8-F465-4D03-B8B3-CAD24C3A110A}"/>
                </a:ext>
              </a:extLst>
            </p:cNvPr>
            <p:cNvSpPr/>
            <p:nvPr/>
          </p:nvSpPr>
          <p:spPr>
            <a:xfrm>
              <a:off x="6766978" y="2309468"/>
              <a:ext cx="651934" cy="277707"/>
            </a:xfrm>
            <a:prstGeom prst="leftRightArrow">
              <a:avLst/>
            </a:prstGeom>
            <a:solidFill>
              <a:schemeClr val="accent4">
                <a:lumMod val="20000"/>
                <a:lumOff val="8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hr-HR">
                <a:solidFill>
                  <a:schemeClr val="tx1"/>
                </a:solidFill>
              </a:endParaRPr>
            </a:p>
          </p:txBody>
        </p:sp>
      </p:grpSp>
      <p:grpSp>
        <p:nvGrpSpPr>
          <p:cNvPr id="120" name="Group 119">
            <a:extLst>
              <a:ext uri="{FF2B5EF4-FFF2-40B4-BE49-F238E27FC236}">
                <a16:creationId xmlns:a16="http://schemas.microsoft.com/office/drawing/2014/main" id="{112183D7-D050-4AEC-A391-BC5C49F17A75}"/>
              </a:ext>
            </a:extLst>
          </p:cNvPr>
          <p:cNvGrpSpPr/>
          <p:nvPr/>
        </p:nvGrpSpPr>
        <p:grpSpPr>
          <a:xfrm>
            <a:off x="5598479" y="2945024"/>
            <a:ext cx="3200822" cy="365760"/>
            <a:chOff x="5763678" y="2749193"/>
            <a:chExt cx="3200822" cy="365760"/>
          </a:xfrm>
          <a:solidFill>
            <a:schemeClr val="accent2">
              <a:lumMod val="20000"/>
              <a:lumOff val="80000"/>
            </a:schemeClr>
          </a:solidFill>
        </p:grpSpPr>
        <p:sp>
          <p:nvSpPr>
            <p:cNvPr id="36" name="Rectangle: Rounded Corners 35">
              <a:extLst>
                <a:ext uri="{FF2B5EF4-FFF2-40B4-BE49-F238E27FC236}">
                  <a16:creationId xmlns:a16="http://schemas.microsoft.com/office/drawing/2014/main" id="{C745DA97-B8B0-4C0C-B49F-FEDEFC49C4E4}"/>
                </a:ext>
              </a:extLst>
            </p:cNvPr>
            <p:cNvSpPr/>
            <p:nvPr/>
          </p:nvSpPr>
          <p:spPr>
            <a:xfrm>
              <a:off x="7418912" y="2749193"/>
              <a:ext cx="1545588" cy="365760"/>
            </a:xfrm>
            <a:prstGeom prst="roundRect">
              <a:avLst>
                <a:gd name="adj" fmla="val 9473"/>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sz="1800" dirty="0">
                  <a:solidFill>
                    <a:schemeClr val="tx1"/>
                  </a:solidFill>
                </a:rPr>
                <a:t>Istanbul</a:t>
              </a:r>
            </a:p>
          </p:txBody>
        </p:sp>
        <p:sp>
          <p:nvSpPr>
            <p:cNvPr id="37" name="Rectangle: Rounded Corners 36">
              <a:extLst>
                <a:ext uri="{FF2B5EF4-FFF2-40B4-BE49-F238E27FC236}">
                  <a16:creationId xmlns:a16="http://schemas.microsoft.com/office/drawing/2014/main" id="{1D21E8B3-8527-47AA-A046-B1FE25EF81F7}"/>
                </a:ext>
              </a:extLst>
            </p:cNvPr>
            <p:cNvSpPr/>
            <p:nvPr/>
          </p:nvSpPr>
          <p:spPr>
            <a:xfrm>
              <a:off x="5763678" y="2749193"/>
              <a:ext cx="993562" cy="365760"/>
            </a:xfrm>
            <a:prstGeom prst="roundRect">
              <a:avLst>
                <a:gd name="adj" fmla="val 9473"/>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sz="1200">
                  <a:solidFill>
                    <a:schemeClr val="tx1"/>
                  </a:solidFill>
                </a:rPr>
                <a:t>Koc broker</a:t>
              </a:r>
            </a:p>
          </p:txBody>
        </p:sp>
        <p:sp>
          <p:nvSpPr>
            <p:cNvPr id="38" name="Arrow: Left-Right 37">
              <a:extLst>
                <a:ext uri="{FF2B5EF4-FFF2-40B4-BE49-F238E27FC236}">
                  <a16:creationId xmlns:a16="http://schemas.microsoft.com/office/drawing/2014/main" id="{6959BFDE-2ED6-4CDE-BA99-7B75D7E84F80}"/>
                </a:ext>
              </a:extLst>
            </p:cNvPr>
            <p:cNvSpPr/>
            <p:nvPr/>
          </p:nvSpPr>
          <p:spPr>
            <a:xfrm>
              <a:off x="6766978" y="2790008"/>
              <a:ext cx="651934" cy="277707"/>
            </a:xfrm>
            <a:prstGeom prst="leftRightArrow">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hr-HR">
                <a:solidFill>
                  <a:schemeClr val="tx1"/>
                </a:solidFill>
              </a:endParaRPr>
            </a:p>
          </p:txBody>
        </p:sp>
      </p:grpSp>
      <p:grpSp>
        <p:nvGrpSpPr>
          <p:cNvPr id="102" name="Group 101">
            <a:extLst>
              <a:ext uri="{FF2B5EF4-FFF2-40B4-BE49-F238E27FC236}">
                <a16:creationId xmlns:a16="http://schemas.microsoft.com/office/drawing/2014/main" id="{26AA73FB-0DC6-48AA-83E8-E8E0776E2367}"/>
              </a:ext>
            </a:extLst>
          </p:cNvPr>
          <p:cNvGrpSpPr/>
          <p:nvPr/>
        </p:nvGrpSpPr>
        <p:grpSpPr>
          <a:xfrm>
            <a:off x="5598479" y="3379450"/>
            <a:ext cx="3200822" cy="365760"/>
            <a:chOff x="5763678" y="3229733"/>
            <a:chExt cx="3200822" cy="365760"/>
          </a:xfrm>
          <a:solidFill>
            <a:schemeClr val="accent2">
              <a:lumMod val="40000"/>
              <a:lumOff val="60000"/>
            </a:schemeClr>
          </a:solidFill>
        </p:grpSpPr>
        <p:sp>
          <p:nvSpPr>
            <p:cNvPr id="39" name="Rectangle: Rounded Corners 38">
              <a:extLst>
                <a:ext uri="{FF2B5EF4-FFF2-40B4-BE49-F238E27FC236}">
                  <a16:creationId xmlns:a16="http://schemas.microsoft.com/office/drawing/2014/main" id="{660F8AE8-BB6C-40E5-B2BB-D48B14EEAFA0}"/>
                </a:ext>
              </a:extLst>
            </p:cNvPr>
            <p:cNvSpPr/>
            <p:nvPr/>
          </p:nvSpPr>
          <p:spPr>
            <a:xfrm>
              <a:off x="7418912" y="3229733"/>
              <a:ext cx="1545588" cy="365760"/>
            </a:xfrm>
            <a:prstGeom prst="roundRect">
              <a:avLst>
                <a:gd name="adj" fmla="val 9473"/>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sz="1800">
                  <a:solidFill>
                    <a:schemeClr val="tx1"/>
                  </a:solidFill>
                </a:rPr>
                <a:t>Oulu</a:t>
              </a:r>
            </a:p>
          </p:txBody>
        </p:sp>
        <p:sp>
          <p:nvSpPr>
            <p:cNvPr id="40" name="Rectangle: Rounded Corners 39">
              <a:extLst>
                <a:ext uri="{FF2B5EF4-FFF2-40B4-BE49-F238E27FC236}">
                  <a16:creationId xmlns:a16="http://schemas.microsoft.com/office/drawing/2014/main" id="{BA4DDC8D-8CA0-4C7D-895C-03E3F8A85CB7}"/>
                </a:ext>
              </a:extLst>
            </p:cNvPr>
            <p:cNvSpPr/>
            <p:nvPr/>
          </p:nvSpPr>
          <p:spPr>
            <a:xfrm>
              <a:off x="5763678" y="3229733"/>
              <a:ext cx="993562" cy="365760"/>
            </a:xfrm>
            <a:prstGeom prst="roundRect">
              <a:avLst>
                <a:gd name="adj" fmla="val 9473"/>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sz="1200" dirty="0" err="1">
                  <a:solidFill>
                    <a:schemeClr val="tx1"/>
                  </a:solidFill>
                </a:rPr>
                <a:t>Oulu</a:t>
              </a:r>
              <a:r>
                <a:rPr lang="hr-HR" sz="1200" dirty="0">
                  <a:solidFill>
                    <a:schemeClr val="tx1"/>
                  </a:solidFill>
                </a:rPr>
                <a:t> broker</a:t>
              </a:r>
            </a:p>
          </p:txBody>
        </p:sp>
        <p:sp>
          <p:nvSpPr>
            <p:cNvPr id="41" name="Arrow: Left-Right 40">
              <a:extLst>
                <a:ext uri="{FF2B5EF4-FFF2-40B4-BE49-F238E27FC236}">
                  <a16:creationId xmlns:a16="http://schemas.microsoft.com/office/drawing/2014/main" id="{E278CF7A-5FA3-4C14-8BCA-A1C7167FD4A9}"/>
                </a:ext>
              </a:extLst>
            </p:cNvPr>
            <p:cNvSpPr/>
            <p:nvPr/>
          </p:nvSpPr>
          <p:spPr>
            <a:xfrm>
              <a:off x="6766978" y="3270548"/>
              <a:ext cx="651934" cy="277707"/>
            </a:xfrm>
            <a:prstGeom prst="leftRightArrow">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hr-HR">
                <a:solidFill>
                  <a:schemeClr val="tx1"/>
                </a:solidFill>
              </a:endParaRPr>
            </a:p>
          </p:txBody>
        </p:sp>
      </p:grpSp>
      <p:grpSp>
        <p:nvGrpSpPr>
          <p:cNvPr id="124" name="Group 123">
            <a:extLst>
              <a:ext uri="{FF2B5EF4-FFF2-40B4-BE49-F238E27FC236}">
                <a16:creationId xmlns:a16="http://schemas.microsoft.com/office/drawing/2014/main" id="{2A90816F-7BD3-40F7-B804-70B1E5080810}"/>
              </a:ext>
            </a:extLst>
          </p:cNvPr>
          <p:cNvGrpSpPr/>
          <p:nvPr/>
        </p:nvGrpSpPr>
        <p:grpSpPr>
          <a:xfrm>
            <a:off x="5598479" y="3816660"/>
            <a:ext cx="3200822" cy="365760"/>
            <a:chOff x="5763678" y="3710273"/>
            <a:chExt cx="3200822" cy="365760"/>
          </a:xfrm>
          <a:solidFill>
            <a:schemeClr val="accent2">
              <a:lumMod val="60000"/>
              <a:lumOff val="40000"/>
            </a:schemeClr>
          </a:solidFill>
        </p:grpSpPr>
        <p:sp>
          <p:nvSpPr>
            <p:cNvPr id="42" name="Rectangle: Rounded Corners 41">
              <a:extLst>
                <a:ext uri="{FF2B5EF4-FFF2-40B4-BE49-F238E27FC236}">
                  <a16:creationId xmlns:a16="http://schemas.microsoft.com/office/drawing/2014/main" id="{66E6FC5F-6880-4893-80C2-B0A25AA23A73}"/>
                </a:ext>
              </a:extLst>
            </p:cNvPr>
            <p:cNvSpPr/>
            <p:nvPr/>
          </p:nvSpPr>
          <p:spPr>
            <a:xfrm>
              <a:off x="7418912" y="3710273"/>
              <a:ext cx="1545588" cy="365760"/>
            </a:xfrm>
            <a:prstGeom prst="roundRect">
              <a:avLst>
                <a:gd name="adj" fmla="val 9473"/>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sz="1800">
                  <a:solidFill>
                    <a:schemeClr val="tx1"/>
                  </a:solidFill>
                </a:rPr>
                <a:t>Zagreb</a:t>
              </a:r>
            </a:p>
          </p:txBody>
        </p:sp>
        <p:sp>
          <p:nvSpPr>
            <p:cNvPr id="43" name="Rectangle: Rounded Corners 42">
              <a:extLst>
                <a:ext uri="{FF2B5EF4-FFF2-40B4-BE49-F238E27FC236}">
                  <a16:creationId xmlns:a16="http://schemas.microsoft.com/office/drawing/2014/main" id="{9B734B56-5B7E-4F60-AC59-3B2FC7C921BE}"/>
                </a:ext>
              </a:extLst>
            </p:cNvPr>
            <p:cNvSpPr/>
            <p:nvPr/>
          </p:nvSpPr>
          <p:spPr>
            <a:xfrm>
              <a:off x="5763678" y="3710273"/>
              <a:ext cx="993562" cy="365760"/>
            </a:xfrm>
            <a:prstGeom prst="roundRect">
              <a:avLst>
                <a:gd name="adj" fmla="val 9473"/>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sz="1200">
                  <a:solidFill>
                    <a:schemeClr val="tx1"/>
                  </a:solidFill>
                </a:rPr>
                <a:t>Zagreb broker</a:t>
              </a:r>
            </a:p>
          </p:txBody>
        </p:sp>
        <p:sp>
          <p:nvSpPr>
            <p:cNvPr id="44" name="Arrow: Left-Right 43">
              <a:extLst>
                <a:ext uri="{FF2B5EF4-FFF2-40B4-BE49-F238E27FC236}">
                  <a16:creationId xmlns:a16="http://schemas.microsoft.com/office/drawing/2014/main" id="{E3D86DC7-4371-485B-AC19-68DD953A2F72}"/>
                </a:ext>
              </a:extLst>
            </p:cNvPr>
            <p:cNvSpPr/>
            <p:nvPr/>
          </p:nvSpPr>
          <p:spPr>
            <a:xfrm>
              <a:off x="6766978" y="3751088"/>
              <a:ext cx="651934" cy="277707"/>
            </a:xfrm>
            <a:prstGeom prst="leftRightArrow">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hr-HR">
                <a:solidFill>
                  <a:schemeClr val="tx1"/>
                </a:solidFill>
              </a:endParaRPr>
            </a:p>
          </p:txBody>
        </p:sp>
      </p:grpSp>
      <p:grpSp>
        <p:nvGrpSpPr>
          <p:cNvPr id="128" name="Group 127">
            <a:extLst>
              <a:ext uri="{FF2B5EF4-FFF2-40B4-BE49-F238E27FC236}">
                <a16:creationId xmlns:a16="http://schemas.microsoft.com/office/drawing/2014/main" id="{9C09812E-0566-4472-8016-DC3B6AF5DEB3}"/>
              </a:ext>
            </a:extLst>
          </p:cNvPr>
          <p:cNvGrpSpPr/>
          <p:nvPr/>
        </p:nvGrpSpPr>
        <p:grpSpPr>
          <a:xfrm>
            <a:off x="5598479" y="4257156"/>
            <a:ext cx="3200822" cy="365760"/>
            <a:chOff x="5763678" y="4190813"/>
            <a:chExt cx="3200822" cy="365760"/>
          </a:xfrm>
          <a:solidFill>
            <a:schemeClr val="accent2">
              <a:lumMod val="75000"/>
            </a:schemeClr>
          </a:solidFill>
        </p:grpSpPr>
        <p:sp>
          <p:nvSpPr>
            <p:cNvPr id="45" name="Rectangle: Rounded Corners 44">
              <a:extLst>
                <a:ext uri="{FF2B5EF4-FFF2-40B4-BE49-F238E27FC236}">
                  <a16:creationId xmlns:a16="http://schemas.microsoft.com/office/drawing/2014/main" id="{B103E3F1-BE82-438A-9549-1AE4AF09CF16}"/>
                </a:ext>
              </a:extLst>
            </p:cNvPr>
            <p:cNvSpPr/>
            <p:nvPr/>
          </p:nvSpPr>
          <p:spPr>
            <a:xfrm>
              <a:off x="7418912" y="4190813"/>
              <a:ext cx="1545588" cy="365760"/>
            </a:xfrm>
            <a:prstGeom prst="roundRect">
              <a:avLst>
                <a:gd name="adj" fmla="val 9473"/>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sz="1800"/>
                <a:t>Malmö</a:t>
              </a:r>
            </a:p>
          </p:txBody>
        </p:sp>
        <p:sp>
          <p:nvSpPr>
            <p:cNvPr id="46" name="Rectangle: Rounded Corners 45">
              <a:extLst>
                <a:ext uri="{FF2B5EF4-FFF2-40B4-BE49-F238E27FC236}">
                  <a16:creationId xmlns:a16="http://schemas.microsoft.com/office/drawing/2014/main" id="{A52ADC56-88A3-432D-B8CB-F75D17CD1F41}"/>
                </a:ext>
              </a:extLst>
            </p:cNvPr>
            <p:cNvSpPr/>
            <p:nvPr/>
          </p:nvSpPr>
          <p:spPr>
            <a:xfrm>
              <a:off x="5763678" y="4190813"/>
              <a:ext cx="993562" cy="365760"/>
            </a:xfrm>
            <a:prstGeom prst="roundRect">
              <a:avLst>
                <a:gd name="adj" fmla="val 9473"/>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sz="1200" dirty="0" err="1"/>
                <a:t>Malmö</a:t>
              </a:r>
              <a:r>
                <a:rPr lang="hr-HR" sz="1200" dirty="0"/>
                <a:t> broker</a:t>
              </a:r>
            </a:p>
          </p:txBody>
        </p:sp>
        <p:sp>
          <p:nvSpPr>
            <p:cNvPr id="47" name="Arrow: Left-Right 46">
              <a:extLst>
                <a:ext uri="{FF2B5EF4-FFF2-40B4-BE49-F238E27FC236}">
                  <a16:creationId xmlns:a16="http://schemas.microsoft.com/office/drawing/2014/main" id="{4F943A78-0E01-40D9-BD10-D4FF0007FF0F}"/>
                </a:ext>
              </a:extLst>
            </p:cNvPr>
            <p:cNvSpPr/>
            <p:nvPr/>
          </p:nvSpPr>
          <p:spPr>
            <a:xfrm>
              <a:off x="6766978" y="4231628"/>
              <a:ext cx="651934" cy="277707"/>
            </a:xfrm>
            <a:prstGeom prst="leftRightArrow">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hr-HR"/>
            </a:p>
          </p:txBody>
        </p:sp>
      </p:grpSp>
      <p:grpSp>
        <p:nvGrpSpPr>
          <p:cNvPr id="132" name="Group 131">
            <a:extLst>
              <a:ext uri="{FF2B5EF4-FFF2-40B4-BE49-F238E27FC236}">
                <a16:creationId xmlns:a16="http://schemas.microsoft.com/office/drawing/2014/main" id="{C1CA2197-15F5-4E2E-905F-5776A9F6D800}"/>
              </a:ext>
            </a:extLst>
          </p:cNvPr>
          <p:cNvGrpSpPr/>
          <p:nvPr/>
        </p:nvGrpSpPr>
        <p:grpSpPr>
          <a:xfrm>
            <a:off x="5598479" y="4697652"/>
            <a:ext cx="3200822" cy="365760"/>
            <a:chOff x="5763678" y="4671353"/>
            <a:chExt cx="3200822" cy="365760"/>
          </a:xfrm>
          <a:solidFill>
            <a:schemeClr val="accent2">
              <a:lumMod val="50000"/>
            </a:schemeClr>
          </a:solidFill>
        </p:grpSpPr>
        <p:sp>
          <p:nvSpPr>
            <p:cNvPr id="48" name="Rectangle: Rounded Corners 47">
              <a:extLst>
                <a:ext uri="{FF2B5EF4-FFF2-40B4-BE49-F238E27FC236}">
                  <a16:creationId xmlns:a16="http://schemas.microsoft.com/office/drawing/2014/main" id="{AB2B2610-6F37-4823-A236-678186D6BC1A}"/>
                </a:ext>
              </a:extLst>
            </p:cNvPr>
            <p:cNvSpPr/>
            <p:nvPr/>
          </p:nvSpPr>
          <p:spPr>
            <a:xfrm>
              <a:off x="7418912" y="4671353"/>
              <a:ext cx="1545588" cy="365760"/>
            </a:xfrm>
            <a:prstGeom prst="roundRect">
              <a:avLst>
                <a:gd name="adj" fmla="val 9473"/>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sz="1800"/>
                <a:t>Łodz</a:t>
              </a:r>
            </a:p>
          </p:txBody>
        </p:sp>
        <p:sp>
          <p:nvSpPr>
            <p:cNvPr id="49" name="Rectangle: Rounded Corners 48">
              <a:extLst>
                <a:ext uri="{FF2B5EF4-FFF2-40B4-BE49-F238E27FC236}">
                  <a16:creationId xmlns:a16="http://schemas.microsoft.com/office/drawing/2014/main" id="{F7908218-7EA8-4799-8240-E1DE360B1553}"/>
                </a:ext>
              </a:extLst>
            </p:cNvPr>
            <p:cNvSpPr/>
            <p:nvPr/>
          </p:nvSpPr>
          <p:spPr>
            <a:xfrm>
              <a:off x="5763678" y="4671353"/>
              <a:ext cx="993562" cy="365760"/>
            </a:xfrm>
            <a:prstGeom prst="roundRect">
              <a:avLst>
                <a:gd name="adj" fmla="val 9473"/>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hr-HR" sz="1200" dirty="0" err="1"/>
                <a:t>Łodz</a:t>
              </a:r>
              <a:r>
                <a:rPr lang="hr-HR" sz="1200" dirty="0"/>
                <a:t> broker</a:t>
              </a:r>
            </a:p>
          </p:txBody>
        </p:sp>
        <p:sp>
          <p:nvSpPr>
            <p:cNvPr id="50" name="Arrow: Left-Right 49">
              <a:extLst>
                <a:ext uri="{FF2B5EF4-FFF2-40B4-BE49-F238E27FC236}">
                  <a16:creationId xmlns:a16="http://schemas.microsoft.com/office/drawing/2014/main" id="{C0F63C57-F05C-4742-A656-39D488D1B88A}"/>
                </a:ext>
              </a:extLst>
            </p:cNvPr>
            <p:cNvSpPr/>
            <p:nvPr/>
          </p:nvSpPr>
          <p:spPr>
            <a:xfrm>
              <a:off x="6766978" y="4712168"/>
              <a:ext cx="651934" cy="277707"/>
            </a:xfrm>
            <a:prstGeom prst="leftRightArrow">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hr-HR"/>
            </a:p>
          </p:txBody>
        </p:sp>
      </p:grpSp>
      <p:cxnSp>
        <p:nvCxnSpPr>
          <p:cNvPr id="8" name="Straight Arrow Connector 7">
            <a:extLst>
              <a:ext uri="{FF2B5EF4-FFF2-40B4-BE49-F238E27FC236}">
                <a16:creationId xmlns:a16="http://schemas.microsoft.com/office/drawing/2014/main" id="{75D4DF46-81C6-48FA-836C-F355F2F31AF2}"/>
              </a:ext>
            </a:extLst>
          </p:cNvPr>
          <p:cNvCxnSpPr>
            <a:cxnSpLocks/>
            <a:stCxn id="18" idx="3"/>
            <a:endCxn id="31" idx="1"/>
          </p:cNvCxnSpPr>
          <p:nvPr/>
        </p:nvCxnSpPr>
        <p:spPr>
          <a:xfrm flipV="1">
            <a:off x="4390384" y="2257537"/>
            <a:ext cx="1204115" cy="1718252"/>
          </a:xfrm>
          <a:prstGeom prst="straightConnector1">
            <a:avLst/>
          </a:prstGeom>
          <a:ln>
            <a:headEnd type="triangle"/>
            <a:tailEnd type="triangle"/>
          </a:ln>
        </p:spPr>
        <p:style>
          <a:lnRef idx="1">
            <a:schemeClr val="accent2"/>
          </a:lnRef>
          <a:fillRef idx="0">
            <a:schemeClr val="accent2"/>
          </a:fillRef>
          <a:effectRef idx="0">
            <a:schemeClr val="accent2"/>
          </a:effectRef>
          <a:fontRef idx="minor">
            <a:schemeClr val="tx1"/>
          </a:fontRef>
        </p:style>
      </p:cxnSp>
      <p:cxnSp>
        <p:nvCxnSpPr>
          <p:cNvPr id="58" name="Straight Arrow Connector 57">
            <a:extLst>
              <a:ext uri="{FF2B5EF4-FFF2-40B4-BE49-F238E27FC236}">
                <a16:creationId xmlns:a16="http://schemas.microsoft.com/office/drawing/2014/main" id="{CF13A144-834E-4BFE-9C40-30D7151F3B44}"/>
              </a:ext>
            </a:extLst>
          </p:cNvPr>
          <p:cNvCxnSpPr>
            <a:cxnSpLocks/>
            <a:stCxn id="18" idx="3"/>
            <a:endCxn id="28" idx="1"/>
          </p:cNvCxnSpPr>
          <p:nvPr/>
        </p:nvCxnSpPr>
        <p:spPr>
          <a:xfrm flipV="1">
            <a:off x="4390384" y="1824235"/>
            <a:ext cx="1212075" cy="2151554"/>
          </a:xfrm>
          <a:prstGeom prst="straightConnector1">
            <a:avLst/>
          </a:prstGeom>
          <a:ln>
            <a:headEnd type="triangle"/>
            <a:tailEnd type="triangle"/>
          </a:ln>
        </p:spPr>
        <p:style>
          <a:lnRef idx="1">
            <a:schemeClr val="accent2"/>
          </a:lnRef>
          <a:fillRef idx="0">
            <a:schemeClr val="accent2"/>
          </a:fillRef>
          <a:effectRef idx="0">
            <a:schemeClr val="accent2"/>
          </a:effectRef>
          <a:fontRef idx="minor">
            <a:schemeClr val="tx1"/>
          </a:fontRef>
        </p:style>
      </p:cxnSp>
      <p:cxnSp>
        <p:nvCxnSpPr>
          <p:cNvPr id="59" name="Straight Arrow Connector 58">
            <a:extLst>
              <a:ext uri="{FF2B5EF4-FFF2-40B4-BE49-F238E27FC236}">
                <a16:creationId xmlns:a16="http://schemas.microsoft.com/office/drawing/2014/main" id="{DC33B692-A65C-4045-BA30-CF10C04BEC6F}"/>
              </a:ext>
            </a:extLst>
          </p:cNvPr>
          <p:cNvCxnSpPr>
            <a:cxnSpLocks/>
            <a:stCxn id="18" idx="3"/>
            <a:endCxn id="25" idx="1"/>
          </p:cNvCxnSpPr>
          <p:nvPr/>
        </p:nvCxnSpPr>
        <p:spPr>
          <a:xfrm flipV="1">
            <a:off x="4390384" y="1383386"/>
            <a:ext cx="1212075" cy="2592403"/>
          </a:xfrm>
          <a:prstGeom prst="straightConnector1">
            <a:avLst/>
          </a:prstGeom>
          <a:ln>
            <a:headEnd type="triangle"/>
            <a:tailEnd type="triangle"/>
          </a:ln>
        </p:spPr>
        <p:style>
          <a:lnRef idx="1">
            <a:schemeClr val="accent2"/>
          </a:lnRef>
          <a:fillRef idx="0">
            <a:schemeClr val="accent2"/>
          </a:fillRef>
          <a:effectRef idx="0">
            <a:schemeClr val="accent2"/>
          </a:effectRef>
          <a:fontRef idx="minor">
            <a:schemeClr val="tx1"/>
          </a:fontRef>
        </p:style>
      </p:cxnSp>
      <p:cxnSp>
        <p:nvCxnSpPr>
          <p:cNvPr id="60" name="Straight Arrow Connector 59">
            <a:extLst>
              <a:ext uri="{FF2B5EF4-FFF2-40B4-BE49-F238E27FC236}">
                <a16:creationId xmlns:a16="http://schemas.microsoft.com/office/drawing/2014/main" id="{949E7E52-0403-40B8-95A5-E285287AB0FA}"/>
              </a:ext>
            </a:extLst>
          </p:cNvPr>
          <p:cNvCxnSpPr>
            <a:cxnSpLocks/>
            <a:stCxn id="18" idx="3"/>
            <a:endCxn id="13" idx="1"/>
          </p:cNvCxnSpPr>
          <p:nvPr/>
        </p:nvCxnSpPr>
        <p:spPr>
          <a:xfrm flipV="1">
            <a:off x="4390384" y="942890"/>
            <a:ext cx="1212075" cy="3032899"/>
          </a:xfrm>
          <a:prstGeom prst="straightConnector1">
            <a:avLst/>
          </a:prstGeom>
          <a:ln>
            <a:headEnd type="triangle"/>
            <a:tailEnd type="triangle"/>
          </a:ln>
        </p:spPr>
        <p:style>
          <a:lnRef idx="1">
            <a:schemeClr val="accent2"/>
          </a:lnRef>
          <a:fillRef idx="0">
            <a:schemeClr val="accent2"/>
          </a:fillRef>
          <a:effectRef idx="0">
            <a:schemeClr val="accent2"/>
          </a:effectRef>
          <a:fontRef idx="minor">
            <a:schemeClr val="tx1"/>
          </a:fontRef>
        </p:style>
      </p:cxnSp>
      <p:cxnSp>
        <p:nvCxnSpPr>
          <p:cNvPr id="62" name="Straight Arrow Connector 61">
            <a:extLst>
              <a:ext uri="{FF2B5EF4-FFF2-40B4-BE49-F238E27FC236}">
                <a16:creationId xmlns:a16="http://schemas.microsoft.com/office/drawing/2014/main" id="{4B5FAD83-3FB9-44C2-9E52-E14C748E63E9}"/>
              </a:ext>
            </a:extLst>
          </p:cNvPr>
          <p:cNvCxnSpPr>
            <a:cxnSpLocks/>
            <a:stCxn id="18" idx="3"/>
            <a:endCxn id="34" idx="1"/>
          </p:cNvCxnSpPr>
          <p:nvPr/>
        </p:nvCxnSpPr>
        <p:spPr>
          <a:xfrm flipV="1">
            <a:off x="4390384" y="2690839"/>
            <a:ext cx="1204115" cy="1284950"/>
          </a:xfrm>
          <a:prstGeom prst="straightConnector1">
            <a:avLst/>
          </a:prstGeom>
          <a:ln>
            <a:headEnd type="triangle"/>
            <a:tailEnd type="triangle"/>
          </a:ln>
        </p:spPr>
        <p:style>
          <a:lnRef idx="1">
            <a:schemeClr val="accent2"/>
          </a:lnRef>
          <a:fillRef idx="0">
            <a:schemeClr val="accent2"/>
          </a:fillRef>
          <a:effectRef idx="0">
            <a:schemeClr val="accent2"/>
          </a:effectRef>
          <a:fontRef idx="minor">
            <a:schemeClr val="tx1"/>
          </a:fontRef>
        </p:style>
      </p:cxnSp>
      <p:cxnSp>
        <p:nvCxnSpPr>
          <p:cNvPr id="65" name="Straight Arrow Connector 64">
            <a:extLst>
              <a:ext uri="{FF2B5EF4-FFF2-40B4-BE49-F238E27FC236}">
                <a16:creationId xmlns:a16="http://schemas.microsoft.com/office/drawing/2014/main" id="{F5133EDE-CBC9-409E-BDBE-71A3692C4F26}"/>
              </a:ext>
            </a:extLst>
          </p:cNvPr>
          <p:cNvCxnSpPr>
            <a:cxnSpLocks/>
            <a:stCxn id="18" idx="3"/>
            <a:endCxn id="37" idx="1"/>
          </p:cNvCxnSpPr>
          <p:nvPr/>
        </p:nvCxnSpPr>
        <p:spPr>
          <a:xfrm flipV="1">
            <a:off x="4390384" y="3127904"/>
            <a:ext cx="1208095" cy="847885"/>
          </a:xfrm>
          <a:prstGeom prst="straightConnector1">
            <a:avLst/>
          </a:prstGeom>
          <a:ln>
            <a:headEnd type="triangle"/>
            <a:tailEnd type="triangle"/>
          </a:ln>
        </p:spPr>
        <p:style>
          <a:lnRef idx="1">
            <a:schemeClr val="accent2"/>
          </a:lnRef>
          <a:fillRef idx="0">
            <a:schemeClr val="accent2"/>
          </a:fillRef>
          <a:effectRef idx="0">
            <a:schemeClr val="accent2"/>
          </a:effectRef>
          <a:fontRef idx="minor">
            <a:schemeClr val="tx1"/>
          </a:fontRef>
        </p:style>
      </p:cxnSp>
      <p:cxnSp>
        <p:nvCxnSpPr>
          <p:cNvPr id="67" name="Straight Arrow Connector 66">
            <a:extLst>
              <a:ext uri="{FF2B5EF4-FFF2-40B4-BE49-F238E27FC236}">
                <a16:creationId xmlns:a16="http://schemas.microsoft.com/office/drawing/2014/main" id="{69BC58F4-4D0A-422D-A73F-90F111A22116}"/>
              </a:ext>
            </a:extLst>
          </p:cNvPr>
          <p:cNvCxnSpPr>
            <a:cxnSpLocks/>
            <a:stCxn id="18" idx="3"/>
            <a:endCxn id="40" idx="1"/>
          </p:cNvCxnSpPr>
          <p:nvPr/>
        </p:nvCxnSpPr>
        <p:spPr>
          <a:xfrm flipV="1">
            <a:off x="4390384" y="3562330"/>
            <a:ext cx="1208095" cy="413459"/>
          </a:xfrm>
          <a:prstGeom prst="straightConnector1">
            <a:avLst/>
          </a:prstGeom>
          <a:ln>
            <a:headEnd type="triangle"/>
            <a:tailEnd type="triangle"/>
          </a:ln>
        </p:spPr>
        <p:style>
          <a:lnRef idx="1">
            <a:schemeClr val="accent2"/>
          </a:lnRef>
          <a:fillRef idx="0">
            <a:schemeClr val="accent2"/>
          </a:fillRef>
          <a:effectRef idx="0">
            <a:schemeClr val="accent2"/>
          </a:effectRef>
          <a:fontRef idx="minor">
            <a:schemeClr val="tx1"/>
          </a:fontRef>
        </p:style>
      </p:cxnSp>
      <p:cxnSp>
        <p:nvCxnSpPr>
          <p:cNvPr id="69" name="Straight Arrow Connector 68">
            <a:extLst>
              <a:ext uri="{FF2B5EF4-FFF2-40B4-BE49-F238E27FC236}">
                <a16:creationId xmlns:a16="http://schemas.microsoft.com/office/drawing/2014/main" id="{CA2CB1D0-9075-4231-AE33-E30308C2F13A}"/>
              </a:ext>
            </a:extLst>
          </p:cNvPr>
          <p:cNvCxnSpPr>
            <a:cxnSpLocks/>
            <a:stCxn id="18" idx="3"/>
            <a:endCxn id="43" idx="1"/>
          </p:cNvCxnSpPr>
          <p:nvPr/>
        </p:nvCxnSpPr>
        <p:spPr>
          <a:xfrm>
            <a:off x="4390384" y="3975789"/>
            <a:ext cx="1208095" cy="23751"/>
          </a:xfrm>
          <a:prstGeom prst="straightConnector1">
            <a:avLst/>
          </a:prstGeom>
          <a:ln>
            <a:headEnd type="triangle"/>
            <a:tailEnd type="triangle"/>
          </a:ln>
        </p:spPr>
        <p:style>
          <a:lnRef idx="1">
            <a:schemeClr val="accent2"/>
          </a:lnRef>
          <a:fillRef idx="0">
            <a:schemeClr val="accent2"/>
          </a:fillRef>
          <a:effectRef idx="0">
            <a:schemeClr val="accent2"/>
          </a:effectRef>
          <a:fontRef idx="minor">
            <a:schemeClr val="tx1"/>
          </a:fontRef>
        </p:style>
      </p:cxnSp>
      <p:cxnSp>
        <p:nvCxnSpPr>
          <p:cNvPr id="71" name="Straight Arrow Connector 70">
            <a:extLst>
              <a:ext uri="{FF2B5EF4-FFF2-40B4-BE49-F238E27FC236}">
                <a16:creationId xmlns:a16="http://schemas.microsoft.com/office/drawing/2014/main" id="{C5A301F0-E356-4D70-A69F-C481A64920B5}"/>
              </a:ext>
            </a:extLst>
          </p:cNvPr>
          <p:cNvCxnSpPr>
            <a:cxnSpLocks/>
            <a:stCxn id="18" idx="3"/>
            <a:endCxn id="46" idx="1"/>
          </p:cNvCxnSpPr>
          <p:nvPr/>
        </p:nvCxnSpPr>
        <p:spPr>
          <a:xfrm>
            <a:off x="4390384" y="3975789"/>
            <a:ext cx="1208095" cy="464247"/>
          </a:xfrm>
          <a:prstGeom prst="straightConnector1">
            <a:avLst/>
          </a:prstGeom>
          <a:ln>
            <a:headEnd type="triangle"/>
            <a:tailEnd type="triangle"/>
          </a:ln>
        </p:spPr>
        <p:style>
          <a:lnRef idx="1">
            <a:schemeClr val="accent2"/>
          </a:lnRef>
          <a:fillRef idx="0">
            <a:schemeClr val="accent2"/>
          </a:fillRef>
          <a:effectRef idx="0">
            <a:schemeClr val="accent2"/>
          </a:effectRef>
          <a:fontRef idx="minor">
            <a:schemeClr val="tx1"/>
          </a:fontRef>
        </p:style>
      </p:cxnSp>
      <p:cxnSp>
        <p:nvCxnSpPr>
          <p:cNvPr id="73" name="Straight Arrow Connector 72">
            <a:extLst>
              <a:ext uri="{FF2B5EF4-FFF2-40B4-BE49-F238E27FC236}">
                <a16:creationId xmlns:a16="http://schemas.microsoft.com/office/drawing/2014/main" id="{DB34A751-7205-454A-99FC-05CCC49930EA}"/>
              </a:ext>
            </a:extLst>
          </p:cNvPr>
          <p:cNvCxnSpPr>
            <a:cxnSpLocks/>
            <a:stCxn id="18" idx="3"/>
            <a:endCxn id="49" idx="1"/>
          </p:cNvCxnSpPr>
          <p:nvPr/>
        </p:nvCxnSpPr>
        <p:spPr>
          <a:xfrm>
            <a:off x="4390384" y="3975789"/>
            <a:ext cx="1208095" cy="904743"/>
          </a:xfrm>
          <a:prstGeom prst="straightConnector1">
            <a:avLst/>
          </a:prstGeom>
          <a:ln>
            <a:headEnd type="triangle"/>
            <a:tailEnd type="triangle"/>
          </a:ln>
        </p:spPr>
        <p:style>
          <a:lnRef idx="1">
            <a:schemeClr val="accent2"/>
          </a:lnRef>
          <a:fillRef idx="0">
            <a:schemeClr val="accent2"/>
          </a:fillRef>
          <a:effectRef idx="0">
            <a:schemeClr val="accent2"/>
          </a:effectRef>
          <a:fontRef idx="minor">
            <a:schemeClr val="tx1"/>
          </a:fontRef>
        </p:style>
      </p:cxnSp>
      <p:sp>
        <p:nvSpPr>
          <p:cNvPr id="18" name="Rectangle: Rounded Corners 142">
            <a:extLst>
              <a:ext uri="{FF2B5EF4-FFF2-40B4-BE49-F238E27FC236}">
                <a16:creationId xmlns:a16="http://schemas.microsoft.com/office/drawing/2014/main" id="{ED0B9202-57F0-51B9-C7F6-7264491FAAC2}"/>
              </a:ext>
            </a:extLst>
          </p:cNvPr>
          <p:cNvSpPr/>
          <p:nvPr/>
        </p:nvSpPr>
        <p:spPr>
          <a:xfrm>
            <a:off x="3338230" y="3794124"/>
            <a:ext cx="1052154" cy="363329"/>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API </a:t>
            </a:r>
          </a:p>
        </p:txBody>
      </p:sp>
      <p:sp>
        <p:nvSpPr>
          <p:cNvPr id="52" name="Rounded Rectangle 51">
            <a:extLst>
              <a:ext uri="{FF2B5EF4-FFF2-40B4-BE49-F238E27FC236}">
                <a16:creationId xmlns:a16="http://schemas.microsoft.com/office/drawing/2014/main" id="{1589BD9F-014C-2B46-6C95-FFAADF5F84B5}"/>
              </a:ext>
            </a:extLst>
          </p:cNvPr>
          <p:cNvSpPr/>
          <p:nvPr/>
        </p:nvSpPr>
        <p:spPr>
          <a:xfrm>
            <a:off x="2421910" y="3009158"/>
            <a:ext cx="2047225" cy="1659068"/>
          </a:xfrm>
          <a:prstGeom prst="roundRect">
            <a:avLst>
              <a:gd name="adj" fmla="val 5942"/>
            </a:avLst>
          </a:prstGeom>
          <a:no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hr-HR" sz="2000" dirty="0">
                <a:solidFill>
                  <a:srgbClr val="C00000"/>
                </a:solidFill>
              </a:rPr>
              <a:t>Central Campus</a:t>
            </a:r>
            <a:endParaRPr lang="en-GB" sz="2000" dirty="0">
              <a:solidFill>
                <a:srgbClr val="C00000"/>
              </a:solidFill>
            </a:endParaRPr>
          </a:p>
        </p:txBody>
      </p:sp>
      <p:sp>
        <p:nvSpPr>
          <p:cNvPr id="76" name="TextBox 75">
            <a:extLst>
              <a:ext uri="{FF2B5EF4-FFF2-40B4-BE49-F238E27FC236}">
                <a16:creationId xmlns:a16="http://schemas.microsoft.com/office/drawing/2014/main" id="{01D6DEF6-C20B-46FF-BF8C-221BC965FE99}"/>
              </a:ext>
            </a:extLst>
          </p:cNvPr>
          <p:cNvSpPr txBox="1"/>
          <p:nvPr/>
        </p:nvSpPr>
        <p:spPr>
          <a:xfrm>
            <a:off x="2582781" y="3794124"/>
            <a:ext cx="654096" cy="300082"/>
          </a:xfrm>
          <a:prstGeom prst="rect">
            <a:avLst/>
          </a:prstGeom>
          <a:noFill/>
        </p:spPr>
        <p:txBody>
          <a:bodyPr wrap="square" rtlCol="0">
            <a:spAutoFit/>
          </a:bodyPr>
          <a:lstStyle/>
          <a:p>
            <a:r>
              <a:rPr lang="en-GB" dirty="0">
                <a:solidFill>
                  <a:srgbClr val="FF0000"/>
                </a:solidFill>
              </a:rPr>
              <a:t>...</a:t>
            </a:r>
          </a:p>
        </p:txBody>
      </p:sp>
      <p:sp>
        <p:nvSpPr>
          <p:cNvPr id="77" name="TextBox 76">
            <a:extLst>
              <a:ext uri="{FF2B5EF4-FFF2-40B4-BE49-F238E27FC236}">
                <a16:creationId xmlns:a16="http://schemas.microsoft.com/office/drawing/2014/main" id="{E5C25626-6E13-F213-E659-5CBB12C4BE3E}"/>
              </a:ext>
            </a:extLst>
          </p:cNvPr>
          <p:cNvSpPr txBox="1"/>
          <p:nvPr/>
        </p:nvSpPr>
        <p:spPr>
          <a:xfrm>
            <a:off x="2613074" y="4257156"/>
            <a:ext cx="654096" cy="300082"/>
          </a:xfrm>
          <a:prstGeom prst="rect">
            <a:avLst/>
          </a:prstGeom>
          <a:noFill/>
        </p:spPr>
        <p:txBody>
          <a:bodyPr wrap="square" rtlCol="0">
            <a:spAutoFit/>
          </a:bodyPr>
          <a:lstStyle/>
          <a:p>
            <a:r>
              <a:rPr lang="en-GB" dirty="0">
                <a:solidFill>
                  <a:srgbClr val="FF0000"/>
                </a:solidFill>
              </a:rPr>
              <a:t>...</a:t>
            </a:r>
          </a:p>
        </p:txBody>
      </p:sp>
      <p:sp>
        <p:nvSpPr>
          <p:cNvPr id="78" name="TextBox 77">
            <a:extLst>
              <a:ext uri="{FF2B5EF4-FFF2-40B4-BE49-F238E27FC236}">
                <a16:creationId xmlns:a16="http://schemas.microsoft.com/office/drawing/2014/main" id="{FA17331B-558C-4CA5-847F-1BBD49F8CE62}"/>
              </a:ext>
            </a:extLst>
          </p:cNvPr>
          <p:cNvSpPr txBox="1"/>
          <p:nvPr/>
        </p:nvSpPr>
        <p:spPr>
          <a:xfrm>
            <a:off x="3712916" y="4348848"/>
            <a:ext cx="654096" cy="300082"/>
          </a:xfrm>
          <a:prstGeom prst="rect">
            <a:avLst/>
          </a:prstGeom>
          <a:noFill/>
        </p:spPr>
        <p:txBody>
          <a:bodyPr wrap="square" rtlCol="0">
            <a:spAutoFit/>
          </a:bodyPr>
          <a:lstStyle/>
          <a:p>
            <a:r>
              <a:rPr lang="en-GB" dirty="0">
                <a:solidFill>
                  <a:srgbClr val="FF0000"/>
                </a:solidFill>
              </a:rPr>
              <a:t>...</a:t>
            </a:r>
          </a:p>
        </p:txBody>
      </p:sp>
      <p:sp>
        <p:nvSpPr>
          <p:cNvPr id="79" name="TextBox 78">
            <a:extLst>
              <a:ext uri="{FF2B5EF4-FFF2-40B4-BE49-F238E27FC236}">
                <a16:creationId xmlns:a16="http://schemas.microsoft.com/office/drawing/2014/main" id="{DA108650-0F4D-6BE2-9823-5729CB4B1F88}"/>
              </a:ext>
            </a:extLst>
          </p:cNvPr>
          <p:cNvSpPr txBox="1"/>
          <p:nvPr/>
        </p:nvSpPr>
        <p:spPr>
          <a:xfrm>
            <a:off x="2984266" y="4343948"/>
            <a:ext cx="654096" cy="300082"/>
          </a:xfrm>
          <a:prstGeom prst="rect">
            <a:avLst/>
          </a:prstGeom>
          <a:noFill/>
        </p:spPr>
        <p:txBody>
          <a:bodyPr wrap="square" rtlCol="0">
            <a:spAutoFit/>
          </a:bodyPr>
          <a:lstStyle/>
          <a:p>
            <a:r>
              <a:rPr lang="en-GB" dirty="0">
                <a:solidFill>
                  <a:srgbClr val="FF0000"/>
                </a:solidFill>
              </a:rPr>
              <a:t>...</a:t>
            </a:r>
          </a:p>
        </p:txBody>
      </p:sp>
      <p:sp>
        <p:nvSpPr>
          <p:cNvPr id="81" name="Rounded Rectangle 80">
            <a:extLst>
              <a:ext uri="{FF2B5EF4-FFF2-40B4-BE49-F238E27FC236}">
                <a16:creationId xmlns:a16="http://schemas.microsoft.com/office/drawing/2014/main" id="{9408ADC7-ACDE-843A-B9E6-7405C17DAEDE}"/>
              </a:ext>
            </a:extLst>
          </p:cNvPr>
          <p:cNvSpPr/>
          <p:nvPr/>
        </p:nvSpPr>
        <p:spPr>
          <a:xfrm>
            <a:off x="2377766" y="265274"/>
            <a:ext cx="4264977" cy="4822541"/>
          </a:xfrm>
          <a:prstGeom prst="roundRect">
            <a:avLst>
              <a:gd name="adj" fmla="val 799"/>
            </a:avLst>
          </a:prstGeom>
          <a:no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hr-HR" sz="2000" dirty="0" err="1">
                <a:solidFill>
                  <a:srgbClr val="C00000"/>
                </a:solidFill>
              </a:rPr>
              <a:t>Virtual</a:t>
            </a:r>
            <a:r>
              <a:rPr lang="hr-HR" sz="2000" dirty="0">
                <a:solidFill>
                  <a:srgbClr val="C00000"/>
                </a:solidFill>
              </a:rPr>
              <a:t> Campus</a:t>
            </a:r>
            <a:endParaRPr lang="en-GB" sz="2000" dirty="0">
              <a:solidFill>
                <a:srgbClr val="C00000"/>
              </a:solidFill>
            </a:endParaRPr>
          </a:p>
        </p:txBody>
      </p:sp>
    </p:spTree>
    <p:extLst>
      <p:ext uri="{BB962C8B-B14F-4D97-AF65-F5344CB8AC3E}">
        <p14:creationId xmlns:p14="http://schemas.microsoft.com/office/powerpoint/2010/main" val="522198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AE548B-56A4-D1D0-55EE-8F670D39956B}"/>
              </a:ext>
            </a:extLst>
          </p:cNvPr>
          <p:cNvSpPr>
            <a:spLocks noGrp="1"/>
          </p:cNvSpPr>
          <p:nvPr>
            <p:ph type="dt" sz="half" idx="10"/>
          </p:nvPr>
        </p:nvSpPr>
        <p:spPr/>
        <p:txBody>
          <a:bodyPr/>
          <a:lstStyle/>
          <a:p>
            <a:r>
              <a:rPr lang="hr-HR" dirty="0"/>
              <a:t>26.01.2026.</a:t>
            </a:r>
          </a:p>
        </p:txBody>
      </p:sp>
      <p:sp>
        <p:nvSpPr>
          <p:cNvPr id="5"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p:txBody>
          <a:bodyPr/>
          <a:lstStyle/>
          <a:p>
            <a:r>
              <a:rPr lang="en-US" dirty="0"/>
              <a:t>The Digital Platforms of Young University Alliances</a:t>
            </a:r>
            <a:endParaRPr lang="hr-HR" dirty="0"/>
          </a:p>
        </p:txBody>
      </p:sp>
      <p:pic>
        <p:nvPicPr>
          <p:cNvPr id="6" name="Picture 5">
            <a:extLst>
              <a:ext uri="{FF2B5EF4-FFF2-40B4-BE49-F238E27FC236}">
                <a16:creationId xmlns:a16="http://schemas.microsoft.com/office/drawing/2014/main" id="{5D3875E0-3520-4563-99ED-496DB32D39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4335" y="1157040"/>
            <a:ext cx="3222142" cy="1741698"/>
          </a:xfrm>
          <a:prstGeom prst="rect">
            <a:avLst/>
          </a:prstGeom>
        </p:spPr>
      </p:pic>
      <p:pic>
        <p:nvPicPr>
          <p:cNvPr id="7" name="Picture 6">
            <a:extLst>
              <a:ext uri="{FF2B5EF4-FFF2-40B4-BE49-F238E27FC236}">
                <a16:creationId xmlns:a16="http://schemas.microsoft.com/office/drawing/2014/main" id="{F0ABADC6-794F-4587-B237-A4BBAEE7F5F6}"/>
              </a:ext>
            </a:extLst>
          </p:cNvPr>
          <p:cNvPicPr>
            <a:picLocks noChangeAspect="1"/>
          </p:cNvPicPr>
          <p:nvPr/>
        </p:nvPicPr>
        <p:blipFill>
          <a:blip r:embed="rId3"/>
          <a:stretch>
            <a:fillRect/>
          </a:stretch>
        </p:blipFill>
        <p:spPr>
          <a:xfrm>
            <a:off x="5868985" y="2828344"/>
            <a:ext cx="2417619" cy="1667835"/>
          </a:xfrm>
          <a:prstGeom prst="rect">
            <a:avLst/>
          </a:prstGeom>
          <a:ln>
            <a:noFill/>
          </a:ln>
          <a:effectLst/>
        </p:spPr>
      </p:pic>
      <p:sp>
        <p:nvSpPr>
          <p:cNvPr id="8" name="Title 5">
            <a:extLst>
              <a:ext uri="{FF2B5EF4-FFF2-40B4-BE49-F238E27FC236}">
                <a16:creationId xmlns:a16="http://schemas.microsoft.com/office/drawing/2014/main" id="{F6F5004D-2991-4E31-866F-DAC413DE2A65}"/>
              </a:ext>
            </a:extLst>
          </p:cNvPr>
          <p:cNvSpPr>
            <a:spLocks noGrp="1"/>
          </p:cNvSpPr>
          <p:nvPr/>
        </p:nvSpPr>
        <p:spPr>
          <a:xfrm>
            <a:off x="628651" y="273847"/>
            <a:ext cx="7886700" cy="994172"/>
          </a:xfrm>
          <a:prstGeom prst="rect">
            <a:avLst/>
          </a:prstGeom>
        </p:spPr>
        <p:txBody>
          <a:bodyPr vert="horz" lIns="91440" tIns="45720" rIns="91440" bIns="45720" rtlCol="0" anchor="ctr">
            <a:normAutofit/>
          </a:bodyPr>
          <a:lstStyle>
            <a:lvl1pPr algn="ctr" defTabSz="514337" rtl="0" eaLnBrk="1" latinLnBrk="0" hangingPunct="1">
              <a:lnSpc>
                <a:spcPct val="90000"/>
              </a:lnSpc>
              <a:spcBef>
                <a:spcPct val="0"/>
              </a:spcBef>
              <a:buNone/>
              <a:defRPr sz="2025" b="1" kern="1200">
                <a:solidFill>
                  <a:schemeClr val="tx1">
                    <a:lumMod val="95000"/>
                    <a:lumOff val="5000"/>
                  </a:schemeClr>
                </a:solidFill>
                <a:latin typeface="Arial" panose="020B0604020202020204" pitchFamily="34" charset="0"/>
                <a:ea typeface="+mj-ea"/>
                <a:cs typeface="Arial" panose="020B0604020202020204" pitchFamily="34" charset="0"/>
              </a:defRPr>
            </a:lvl1pPr>
          </a:lstStyle>
          <a:p>
            <a:r>
              <a:rPr lang="hr-HR" dirty="0"/>
              <a:t>University </a:t>
            </a:r>
            <a:r>
              <a:rPr lang="hr-HR" dirty="0" err="1"/>
              <a:t>Computing</a:t>
            </a:r>
            <a:r>
              <a:rPr lang="hr-HR" dirty="0"/>
              <a:t> Centre - SRCE</a:t>
            </a:r>
            <a:endParaRPr lang="en-GB" dirty="0"/>
          </a:p>
        </p:txBody>
      </p:sp>
      <p:pic>
        <p:nvPicPr>
          <p:cNvPr id="9" name="Slika 3">
            <a:extLst>
              <a:ext uri="{FF2B5EF4-FFF2-40B4-BE49-F238E27FC236}">
                <a16:creationId xmlns:a16="http://schemas.microsoft.com/office/drawing/2014/main" id="{F041B947-8C62-4AE5-967F-DD8559958E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7528" y="2885440"/>
            <a:ext cx="2417620" cy="1610739"/>
          </a:xfrm>
          <a:prstGeom prst="rect">
            <a:avLst/>
          </a:prstGeom>
          <a:ln>
            <a:noFill/>
          </a:ln>
          <a:effectLst/>
        </p:spPr>
      </p:pic>
      <p:sp>
        <p:nvSpPr>
          <p:cNvPr id="10" name="Rectangle 9">
            <a:extLst>
              <a:ext uri="{FF2B5EF4-FFF2-40B4-BE49-F238E27FC236}">
                <a16:creationId xmlns:a16="http://schemas.microsoft.com/office/drawing/2014/main" id="{B850A944-68D3-4AA9-84D1-45F11E9586DE}"/>
              </a:ext>
            </a:extLst>
          </p:cNvPr>
          <p:cNvSpPr/>
          <p:nvPr/>
        </p:nvSpPr>
        <p:spPr>
          <a:xfrm>
            <a:off x="947528" y="1157041"/>
            <a:ext cx="2417620" cy="172839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r-Latn-RS"/>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685783">
              <a:spcAft>
                <a:spcPts val="600"/>
              </a:spcAft>
              <a:defRPr/>
            </a:pPr>
            <a:r>
              <a:rPr lang="hr-HR" sz="1200" b="1" dirty="0">
                <a:solidFill>
                  <a:schemeClr val="tx1">
                    <a:lumMod val="75000"/>
                    <a:lumOff val="25000"/>
                  </a:schemeClr>
                </a:solidFill>
                <a:latin typeface="Arial" panose="020B0604020202020204" pitchFamily="34" charset="0"/>
                <a:cs typeface="Arial" panose="020B0604020202020204" pitchFamily="34" charset="0"/>
              </a:rPr>
              <a:t>Organisation</a:t>
            </a:r>
          </a:p>
          <a:p>
            <a:pPr algn="ctr" defTabSz="685783">
              <a:defRPr/>
            </a:pPr>
            <a:r>
              <a:rPr lang="en-GB" sz="1200" dirty="0">
                <a:solidFill>
                  <a:schemeClr val="tx1">
                    <a:lumMod val="75000"/>
                    <a:lumOff val="25000"/>
                  </a:schemeClr>
                </a:solidFill>
                <a:latin typeface="Arial" panose="020B0604020202020204" pitchFamily="34" charset="0"/>
                <a:cs typeface="Arial" panose="020B0604020202020204" pitchFamily="34" charset="0"/>
              </a:rPr>
              <a:t>~ 1</a:t>
            </a:r>
            <a:r>
              <a:rPr lang="hr-HR" sz="1200" dirty="0">
                <a:solidFill>
                  <a:schemeClr val="tx1">
                    <a:lumMod val="75000"/>
                    <a:lumOff val="25000"/>
                  </a:schemeClr>
                </a:solidFill>
                <a:latin typeface="Arial" panose="020B0604020202020204" pitchFamily="34" charset="0"/>
                <a:cs typeface="Arial" panose="020B0604020202020204" pitchFamily="34" charset="0"/>
              </a:rPr>
              <a:t>8</a:t>
            </a:r>
            <a:r>
              <a:rPr lang="en-GB" sz="1200" dirty="0">
                <a:solidFill>
                  <a:schemeClr val="tx1">
                    <a:lumMod val="75000"/>
                    <a:lumOff val="25000"/>
                  </a:schemeClr>
                </a:solidFill>
                <a:latin typeface="Arial" panose="020B0604020202020204" pitchFamily="34" charset="0"/>
                <a:cs typeface="Arial" panose="020B0604020202020204" pitchFamily="34" charset="0"/>
              </a:rPr>
              <a:t>0 employees</a:t>
            </a:r>
          </a:p>
          <a:p>
            <a:pPr algn="ctr" defTabSz="685783">
              <a:defRPr/>
            </a:pPr>
            <a:r>
              <a:rPr lang="en-GB" sz="1200" dirty="0">
                <a:solidFill>
                  <a:schemeClr val="tx1">
                    <a:lumMod val="75000"/>
                    <a:lumOff val="25000"/>
                  </a:schemeClr>
                </a:solidFill>
                <a:latin typeface="Arial" panose="020B0604020202020204" pitchFamily="34" charset="0"/>
                <a:cs typeface="Arial" panose="020B0604020202020204" pitchFamily="34" charset="0"/>
              </a:rPr>
              <a:t>11 organizational units</a:t>
            </a:r>
          </a:p>
          <a:p>
            <a:pPr algn="ctr" defTabSz="685783">
              <a:defRPr/>
            </a:pPr>
            <a:r>
              <a:rPr lang="en-GB" sz="1200" dirty="0">
                <a:solidFill>
                  <a:schemeClr val="tx1">
                    <a:lumMod val="75000"/>
                    <a:lumOff val="25000"/>
                  </a:schemeClr>
                </a:solidFill>
                <a:latin typeface="Arial" panose="020B0604020202020204" pitchFamily="34" charset="0"/>
                <a:cs typeface="Arial" panose="020B0604020202020204" pitchFamily="34" charset="0"/>
              </a:rPr>
              <a:t>3 locations</a:t>
            </a:r>
          </a:p>
        </p:txBody>
      </p:sp>
      <p:sp>
        <p:nvSpPr>
          <p:cNvPr id="12" name="Rectangle 11">
            <a:extLst>
              <a:ext uri="{FF2B5EF4-FFF2-40B4-BE49-F238E27FC236}">
                <a16:creationId xmlns:a16="http://schemas.microsoft.com/office/drawing/2014/main" id="{484DC42E-D239-46C3-AAE5-E478E4F56813}"/>
              </a:ext>
            </a:extLst>
          </p:cNvPr>
          <p:cNvSpPr/>
          <p:nvPr/>
        </p:nvSpPr>
        <p:spPr>
          <a:xfrm>
            <a:off x="5868985" y="1170339"/>
            <a:ext cx="2417620" cy="172839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r-Latn-RS"/>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685783">
              <a:spcAft>
                <a:spcPts val="600"/>
              </a:spcAft>
              <a:defRPr/>
            </a:pPr>
            <a:r>
              <a:rPr lang="en-GB" sz="1200" b="1">
                <a:solidFill>
                  <a:schemeClr val="tx1">
                    <a:lumMod val="75000"/>
                    <a:lumOff val="25000"/>
                  </a:schemeClr>
                </a:solidFill>
                <a:latin typeface="Arial" panose="020B0604020202020204" pitchFamily="34" charset="0"/>
                <a:cs typeface="Arial" panose="020B0604020202020204" pitchFamily="34" charset="0"/>
              </a:rPr>
              <a:t>supporting digital transformation of education, research and business in the academic and science.</a:t>
            </a:r>
          </a:p>
          <a:p>
            <a:pPr algn="ctr" defTabSz="685783">
              <a:defRPr/>
            </a:pPr>
            <a:r>
              <a:rPr lang="en-GB" sz="1200">
                <a:solidFill>
                  <a:schemeClr val="tx1">
                    <a:lumMod val="75000"/>
                    <a:lumOff val="25000"/>
                  </a:schemeClr>
                </a:solidFill>
                <a:latin typeface="Arial" panose="020B0604020202020204" pitchFamily="34" charset="0"/>
                <a:cs typeface="Arial" panose="020B0604020202020204" pitchFamily="34" charset="0"/>
              </a:rPr>
              <a:t>promoting Open Science and Open Education.</a:t>
            </a:r>
          </a:p>
        </p:txBody>
      </p:sp>
      <p:sp>
        <p:nvSpPr>
          <p:cNvPr id="14" name="Rectangle 13">
            <a:extLst>
              <a:ext uri="{FF2B5EF4-FFF2-40B4-BE49-F238E27FC236}">
                <a16:creationId xmlns:a16="http://schemas.microsoft.com/office/drawing/2014/main" id="{DB7EB3C3-8B69-4F31-914B-CBB6A9238AEE}"/>
              </a:ext>
            </a:extLst>
          </p:cNvPr>
          <p:cNvSpPr/>
          <p:nvPr/>
        </p:nvSpPr>
        <p:spPr>
          <a:xfrm>
            <a:off x="3365148" y="2882918"/>
            <a:ext cx="2503836" cy="161074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r-Latn-RS"/>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685783">
              <a:spcAft>
                <a:spcPts val="600"/>
              </a:spcAft>
              <a:defRPr/>
            </a:pPr>
            <a:r>
              <a:rPr lang="hr-HR" sz="1200" b="1" i="0" dirty="0">
                <a:solidFill>
                  <a:srgbClr val="333333"/>
                </a:solidFill>
                <a:effectLst/>
                <a:latin typeface="+mj-lt"/>
              </a:rPr>
              <a:t>b</a:t>
            </a:r>
            <a:r>
              <a:rPr lang="en-GB" sz="1200" b="1" i="0" dirty="0" err="1">
                <a:solidFill>
                  <a:srgbClr val="333333"/>
                </a:solidFill>
                <a:effectLst/>
                <a:latin typeface="+mj-lt"/>
              </a:rPr>
              <a:t>uild</a:t>
            </a:r>
            <a:r>
              <a:rPr lang="hr-HR" sz="1200" b="1" i="0" dirty="0">
                <a:solidFill>
                  <a:srgbClr val="333333"/>
                </a:solidFill>
                <a:effectLst/>
                <a:latin typeface="+mj-lt"/>
              </a:rPr>
              <a:t>ing</a:t>
            </a:r>
            <a:r>
              <a:rPr lang="en-GB" sz="1200" b="1" i="0" dirty="0">
                <a:solidFill>
                  <a:srgbClr val="333333"/>
                </a:solidFill>
                <a:effectLst/>
                <a:latin typeface="+mj-lt"/>
              </a:rPr>
              <a:t> and </a:t>
            </a:r>
            <a:r>
              <a:rPr lang="en-GB" sz="1200" b="1" i="0" dirty="0" err="1">
                <a:solidFill>
                  <a:srgbClr val="333333"/>
                </a:solidFill>
                <a:effectLst/>
                <a:latin typeface="+mj-lt"/>
              </a:rPr>
              <a:t>operat</a:t>
            </a:r>
            <a:r>
              <a:rPr lang="hr-HR" sz="1200" b="1" i="0" dirty="0">
                <a:solidFill>
                  <a:srgbClr val="333333"/>
                </a:solidFill>
                <a:effectLst/>
                <a:latin typeface="+mj-lt"/>
              </a:rPr>
              <a:t>ing</a:t>
            </a:r>
            <a:r>
              <a:rPr lang="en-GB" sz="1200" b="1" i="0" dirty="0">
                <a:solidFill>
                  <a:srgbClr val="333333"/>
                </a:solidFill>
                <a:effectLst/>
                <a:latin typeface="+mj-lt"/>
              </a:rPr>
              <a:t> national e-infrastructure and digital services</a:t>
            </a:r>
            <a:r>
              <a:rPr lang="en-GB" sz="1200" b="0" i="0" dirty="0">
                <a:solidFill>
                  <a:srgbClr val="333333"/>
                </a:solidFill>
                <a:effectLst/>
                <a:latin typeface="+mj-lt"/>
              </a:rPr>
              <a:t> </a:t>
            </a:r>
          </a:p>
          <a:p>
            <a:pPr algn="ctr" defTabSz="685783">
              <a:spcAft>
                <a:spcPts val="600"/>
              </a:spcAft>
              <a:defRPr/>
            </a:pPr>
            <a:r>
              <a:rPr lang="en-GB" sz="1200" b="0" i="0" dirty="0">
                <a:solidFill>
                  <a:srgbClr val="333333"/>
                </a:solidFill>
                <a:effectLst/>
                <a:latin typeface="+mj-lt"/>
              </a:rPr>
              <a:t>30 public services for the needs of the academic and scientific community in Croatia</a:t>
            </a:r>
            <a:endParaRPr lang="en-GB" sz="12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40331543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E030F-C0FB-4A7D-9DC6-018291B15262}"/>
              </a:ext>
            </a:extLst>
          </p:cNvPr>
          <p:cNvSpPr>
            <a:spLocks noGrp="1"/>
          </p:cNvSpPr>
          <p:nvPr>
            <p:ph type="title"/>
          </p:nvPr>
        </p:nvSpPr>
        <p:spPr>
          <a:xfrm>
            <a:off x="4572000" y="2074664"/>
            <a:ext cx="3264273" cy="994172"/>
          </a:xfrm>
        </p:spPr>
        <p:txBody>
          <a:bodyPr/>
          <a:lstStyle/>
          <a:p>
            <a:r>
              <a:rPr lang="en-GB" noProof="0" dirty="0"/>
              <a:t>The present and the future</a:t>
            </a:r>
          </a:p>
        </p:txBody>
      </p:sp>
      <p:pic>
        <p:nvPicPr>
          <p:cNvPr id="4" name="Picture 3">
            <a:extLst>
              <a:ext uri="{FF2B5EF4-FFF2-40B4-BE49-F238E27FC236}">
                <a16:creationId xmlns:a16="http://schemas.microsoft.com/office/drawing/2014/main" id="{C095B591-4683-4314-A25C-8894FA99AFB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980" y="414068"/>
            <a:ext cx="4376468" cy="4376468"/>
          </a:xfrm>
          <a:prstGeom prst="rect">
            <a:avLst/>
          </a:prstGeom>
        </p:spPr>
      </p:pic>
      <p:sp>
        <p:nvSpPr>
          <p:cNvPr id="5"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6"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8988868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8C1F75DB-01DA-423B-A666-4B85645F1159}"/>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49193" y="292534"/>
            <a:ext cx="4376468" cy="4376468"/>
          </a:xfrm>
          <a:prstGeom prst="rect">
            <a:avLst/>
          </a:prstGeom>
        </p:spPr>
      </p:pic>
      <p:sp>
        <p:nvSpPr>
          <p:cNvPr id="2" name="Title 1">
            <a:extLst>
              <a:ext uri="{FF2B5EF4-FFF2-40B4-BE49-F238E27FC236}">
                <a16:creationId xmlns:a16="http://schemas.microsoft.com/office/drawing/2014/main" id="{654B88C5-03C2-4C6A-A35D-CC678FA2F890}"/>
              </a:ext>
            </a:extLst>
          </p:cNvPr>
          <p:cNvSpPr>
            <a:spLocks noGrp="1"/>
          </p:cNvSpPr>
          <p:nvPr>
            <p:ph type="title"/>
          </p:nvPr>
        </p:nvSpPr>
        <p:spPr>
          <a:xfrm>
            <a:off x="149781" y="2023771"/>
            <a:ext cx="2326292" cy="994172"/>
          </a:xfrm>
        </p:spPr>
        <p:txBody>
          <a:bodyPr>
            <a:noAutofit/>
          </a:bodyPr>
          <a:lstStyle/>
          <a:p>
            <a:r>
              <a:rPr lang="en-GB"/>
              <a:t>Where we are now?</a:t>
            </a:r>
          </a:p>
        </p:txBody>
      </p:sp>
      <p:cxnSp>
        <p:nvCxnSpPr>
          <p:cNvPr id="4" name="Straight Arrow Connector 3">
            <a:extLst>
              <a:ext uri="{FF2B5EF4-FFF2-40B4-BE49-F238E27FC236}">
                <a16:creationId xmlns:a16="http://schemas.microsoft.com/office/drawing/2014/main" id="{00C5922D-509B-1501-D4D2-F69B4F017264}"/>
              </a:ext>
            </a:extLst>
          </p:cNvPr>
          <p:cNvCxnSpPr>
            <a:cxnSpLocks/>
          </p:cNvCxnSpPr>
          <p:nvPr/>
        </p:nvCxnSpPr>
        <p:spPr>
          <a:xfrm flipH="1">
            <a:off x="6684846" y="1497424"/>
            <a:ext cx="635724" cy="606715"/>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5" name="Straight Arrow Connector 4">
            <a:extLst>
              <a:ext uri="{FF2B5EF4-FFF2-40B4-BE49-F238E27FC236}">
                <a16:creationId xmlns:a16="http://schemas.microsoft.com/office/drawing/2014/main" id="{D8A1B531-6C59-9C69-91EC-75C9DAA077AA}"/>
              </a:ext>
            </a:extLst>
          </p:cNvPr>
          <p:cNvCxnSpPr>
            <a:cxnSpLocks/>
          </p:cNvCxnSpPr>
          <p:nvPr/>
        </p:nvCxnSpPr>
        <p:spPr>
          <a:xfrm flipH="1" flipV="1">
            <a:off x="6787028" y="2214740"/>
            <a:ext cx="457543" cy="246786"/>
          </a:xfrm>
          <a:prstGeom prst="straightConnector1">
            <a:avLst/>
          </a:prstGeom>
          <a:ln>
            <a:headEnd type="triangle"/>
            <a:tailEnd type="triangle"/>
          </a:ln>
        </p:spPr>
        <p:style>
          <a:lnRef idx="3">
            <a:schemeClr val="accent2"/>
          </a:lnRef>
          <a:fillRef idx="0">
            <a:schemeClr val="accent2"/>
          </a:fillRef>
          <a:effectRef idx="2">
            <a:schemeClr val="accent2"/>
          </a:effectRef>
          <a:fontRef idx="minor">
            <a:schemeClr val="tx1"/>
          </a:fontRef>
        </p:style>
      </p:cxnSp>
      <p:sp>
        <p:nvSpPr>
          <p:cNvPr id="10" name="Rounded Rectangle 3">
            <a:extLst>
              <a:ext uri="{FF2B5EF4-FFF2-40B4-BE49-F238E27FC236}">
                <a16:creationId xmlns:a16="http://schemas.microsoft.com/office/drawing/2014/main" id="{DF8EC8AA-F3DA-6374-9494-05550EFFD6E7}"/>
              </a:ext>
            </a:extLst>
          </p:cNvPr>
          <p:cNvSpPr/>
          <p:nvPr/>
        </p:nvSpPr>
        <p:spPr>
          <a:xfrm>
            <a:off x="7354761" y="2220427"/>
            <a:ext cx="1425996" cy="402081"/>
          </a:xfrm>
          <a:prstGeom prst="roundRect">
            <a:avLst/>
          </a:prstGeom>
          <a:solidFill>
            <a:schemeClr val="bg1">
              <a:lumMod val="95000"/>
            </a:schemeClr>
          </a:solidFill>
          <a:ln>
            <a:solidFill>
              <a:schemeClr val="bg2">
                <a:lumMod val="9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hr-HR" sz="1400" dirty="0"/>
              <a:t>University broker</a:t>
            </a:r>
            <a:endParaRPr lang="en-GB" sz="1400" dirty="0"/>
          </a:p>
        </p:txBody>
      </p:sp>
      <p:grpSp>
        <p:nvGrpSpPr>
          <p:cNvPr id="11" name="Group 10">
            <a:extLst>
              <a:ext uri="{FF2B5EF4-FFF2-40B4-BE49-F238E27FC236}">
                <a16:creationId xmlns:a16="http://schemas.microsoft.com/office/drawing/2014/main" id="{9DCD4E3D-EF98-1D1F-7D44-6FC0D4677190}"/>
              </a:ext>
            </a:extLst>
          </p:cNvPr>
          <p:cNvGrpSpPr/>
          <p:nvPr/>
        </p:nvGrpSpPr>
        <p:grpSpPr>
          <a:xfrm>
            <a:off x="2530662" y="1092419"/>
            <a:ext cx="4299940" cy="3008980"/>
            <a:chOff x="2339575" y="1213953"/>
            <a:chExt cx="4299940" cy="3008980"/>
          </a:xfrm>
        </p:grpSpPr>
        <p:sp>
          <p:nvSpPr>
            <p:cNvPr id="13" name="Rectangle: Rounded Corners 136">
              <a:extLst>
                <a:ext uri="{FF2B5EF4-FFF2-40B4-BE49-F238E27FC236}">
                  <a16:creationId xmlns:a16="http://schemas.microsoft.com/office/drawing/2014/main" id="{E319BDBE-395C-54E1-8BEE-BACC53EAB3E0}"/>
                </a:ext>
              </a:extLst>
            </p:cNvPr>
            <p:cNvSpPr/>
            <p:nvPr/>
          </p:nvSpPr>
          <p:spPr>
            <a:xfrm>
              <a:off x="2446322" y="2654318"/>
              <a:ext cx="974281" cy="1168813"/>
            </a:xfrm>
            <a:prstGeom prst="roundRect">
              <a:avLst/>
            </a:prstGeom>
            <a:solidFill>
              <a:schemeClr val="bg1">
                <a:lumMod val="95000"/>
              </a:schemeClr>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Authent-ication module </a:t>
              </a:r>
            </a:p>
          </p:txBody>
        </p:sp>
        <p:sp>
          <p:nvSpPr>
            <p:cNvPr id="14" name="Rectangle: Rounded Corners 137">
              <a:extLst>
                <a:ext uri="{FF2B5EF4-FFF2-40B4-BE49-F238E27FC236}">
                  <a16:creationId xmlns:a16="http://schemas.microsoft.com/office/drawing/2014/main" id="{B0E9E064-AE42-035E-601F-ADC47062AC95}"/>
                </a:ext>
              </a:extLst>
            </p:cNvPr>
            <p:cNvSpPr/>
            <p:nvPr/>
          </p:nvSpPr>
          <p:spPr>
            <a:xfrm>
              <a:off x="3276196" y="1819452"/>
              <a:ext cx="945204" cy="516822"/>
            </a:xfrm>
            <a:prstGeom prst="roundRect">
              <a:avLst/>
            </a:prstGeom>
            <a:solidFill>
              <a:schemeClr val="bg1">
                <a:lumMod val="95000"/>
              </a:schemeClr>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Public</a:t>
              </a:r>
              <a:br>
                <a:rPr lang="hr-HR" sz="1400" dirty="0">
                  <a:effectLst/>
                  <a:ea typeface="Calibri" panose="020F0502020204030204" pitchFamily="34" charset="0"/>
                  <a:cs typeface="Times New Roman" panose="02020603050405020304" pitchFamily="18" charset="0"/>
                </a:rPr>
              </a:br>
              <a:r>
                <a:rPr lang="hr-HR" sz="1400" dirty="0">
                  <a:effectLst/>
                  <a:ea typeface="Calibri" panose="020F0502020204030204" pitchFamily="34" charset="0"/>
                  <a:cs typeface="Times New Roman" panose="02020603050405020304" pitchFamily="18" charset="0"/>
                </a:rPr>
                <a:t>portal</a:t>
              </a:r>
            </a:p>
          </p:txBody>
        </p:sp>
        <p:sp>
          <p:nvSpPr>
            <p:cNvPr id="15" name="Rectangle: Rounded Corners 138">
              <a:extLst>
                <a:ext uri="{FF2B5EF4-FFF2-40B4-BE49-F238E27FC236}">
                  <a16:creationId xmlns:a16="http://schemas.microsoft.com/office/drawing/2014/main" id="{3F7D8A63-EFB6-7FDB-35A4-9B54EB62F87E}"/>
                </a:ext>
              </a:extLst>
            </p:cNvPr>
            <p:cNvSpPr/>
            <p:nvPr/>
          </p:nvSpPr>
          <p:spPr>
            <a:xfrm>
              <a:off x="3268245" y="2383980"/>
              <a:ext cx="966329" cy="516822"/>
            </a:xfrm>
            <a:prstGeom prst="roundRect">
              <a:avLst/>
            </a:prstGeom>
            <a:solidFill>
              <a:schemeClr val="bg1">
                <a:lumMod val="95000"/>
              </a:schemeClr>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Student</a:t>
              </a:r>
              <a:br>
                <a:rPr lang="hr-HR" sz="1400" dirty="0">
                  <a:effectLst/>
                  <a:ea typeface="Calibri" panose="020F0502020204030204" pitchFamily="34" charset="0"/>
                  <a:cs typeface="Times New Roman" panose="02020603050405020304" pitchFamily="18" charset="0"/>
                </a:rPr>
              </a:br>
              <a:r>
                <a:rPr lang="hr-HR" sz="1400" dirty="0">
                  <a:effectLst/>
                  <a:ea typeface="Calibri" panose="020F0502020204030204" pitchFamily="34" charset="0"/>
                  <a:cs typeface="Times New Roman" panose="02020603050405020304" pitchFamily="18" charset="0"/>
                </a:rPr>
                <a:t>portal </a:t>
              </a:r>
            </a:p>
          </p:txBody>
        </p:sp>
        <p:sp>
          <p:nvSpPr>
            <p:cNvPr id="16" name="Rectangle: Rounded Corners 139">
              <a:extLst>
                <a:ext uri="{FF2B5EF4-FFF2-40B4-BE49-F238E27FC236}">
                  <a16:creationId xmlns:a16="http://schemas.microsoft.com/office/drawing/2014/main" id="{17C85411-18F5-5B47-C47C-7BA66B0C6F4D}"/>
                </a:ext>
              </a:extLst>
            </p:cNvPr>
            <p:cNvSpPr/>
            <p:nvPr/>
          </p:nvSpPr>
          <p:spPr>
            <a:xfrm>
              <a:off x="3284147" y="2948509"/>
              <a:ext cx="958149" cy="508871"/>
            </a:xfrm>
            <a:prstGeom prst="roundRect">
              <a:avLst/>
            </a:prstGeom>
            <a:solidFill>
              <a:schemeClr val="bg1">
                <a:lumMod val="95000"/>
              </a:schemeClr>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Admin portal </a:t>
              </a:r>
            </a:p>
          </p:txBody>
        </p:sp>
        <p:sp>
          <p:nvSpPr>
            <p:cNvPr id="17" name="Rectangle: Rounded Corners 140">
              <a:extLst>
                <a:ext uri="{FF2B5EF4-FFF2-40B4-BE49-F238E27FC236}">
                  <a16:creationId xmlns:a16="http://schemas.microsoft.com/office/drawing/2014/main" id="{9814973B-0734-A67F-7EEA-D3071A34D494}"/>
                </a:ext>
              </a:extLst>
            </p:cNvPr>
            <p:cNvSpPr/>
            <p:nvPr/>
          </p:nvSpPr>
          <p:spPr>
            <a:xfrm>
              <a:off x="3284147" y="3520989"/>
              <a:ext cx="968588" cy="524773"/>
            </a:xfrm>
            <a:prstGeom prst="roundRect">
              <a:avLst/>
            </a:prstGeom>
            <a:solidFill>
              <a:schemeClr val="bg1">
                <a:lumMod val="95000"/>
              </a:schemeClr>
            </a:solidFill>
          </p:spPr>
          <p:style>
            <a:lnRef idx="1">
              <a:schemeClr val="accent6"/>
            </a:lnRef>
            <a:fillRef idx="2">
              <a:schemeClr val="accent6"/>
            </a:fillRef>
            <a:effectRef idx="1">
              <a:schemeClr val="accent6"/>
            </a:effectRef>
            <a:fontRef idx="minor">
              <a:schemeClr val="dk1"/>
            </a:fontRef>
          </p:style>
          <p:txBody>
            <a:bodyPr rot="0" spcFirstLastPara="0" vert="horz" wrap="square" lIns="0" tIns="45720" rIns="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err="1">
                  <a:effectLst/>
                  <a:ea typeface="Calibri" panose="020F0502020204030204" pitchFamily="34" charset="0"/>
                  <a:cs typeface="Times New Roman" panose="02020603050405020304" pitchFamily="18" charset="0"/>
                </a:rPr>
                <a:t>Researcher</a:t>
              </a:r>
              <a:r>
                <a:rPr lang="hr-HR" sz="1400" dirty="0">
                  <a:effectLst/>
                  <a:ea typeface="Calibri" panose="020F0502020204030204" pitchFamily="34" charset="0"/>
                  <a:cs typeface="Times New Roman" panose="02020603050405020304" pitchFamily="18" charset="0"/>
                </a:rPr>
                <a:t> portal </a:t>
              </a:r>
            </a:p>
          </p:txBody>
        </p:sp>
        <p:sp>
          <p:nvSpPr>
            <p:cNvPr id="18" name="Rectangle: Rounded Corners 141">
              <a:extLst>
                <a:ext uri="{FF2B5EF4-FFF2-40B4-BE49-F238E27FC236}">
                  <a16:creationId xmlns:a16="http://schemas.microsoft.com/office/drawing/2014/main" id="{CDD56A04-C827-D2BE-5EA1-AE583F11EA5F}"/>
                </a:ext>
              </a:extLst>
            </p:cNvPr>
            <p:cNvSpPr/>
            <p:nvPr/>
          </p:nvSpPr>
          <p:spPr>
            <a:xfrm>
              <a:off x="4331590" y="2050034"/>
              <a:ext cx="1059235" cy="1773097"/>
            </a:xfrm>
            <a:prstGeom prst="roundRect">
              <a:avLst/>
            </a:prstGeom>
            <a:solidFill>
              <a:schemeClr val="bg1">
                <a:lumMod val="95000"/>
              </a:schemeClr>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a:effectLst/>
                  <a:ea typeface="Calibri" panose="020F0502020204030204" pitchFamily="34" charset="0"/>
                  <a:cs typeface="Times New Roman" panose="02020603050405020304" pitchFamily="18" charset="0"/>
                </a:rPr>
                <a:t>Database</a:t>
              </a:r>
            </a:p>
          </p:txBody>
        </p:sp>
        <p:sp>
          <p:nvSpPr>
            <p:cNvPr id="19" name="Rectangle: Rounded Corners 142">
              <a:extLst>
                <a:ext uri="{FF2B5EF4-FFF2-40B4-BE49-F238E27FC236}">
                  <a16:creationId xmlns:a16="http://schemas.microsoft.com/office/drawing/2014/main" id="{C1D8A29A-22AD-F59E-9195-FD389F545F3B}"/>
                </a:ext>
              </a:extLst>
            </p:cNvPr>
            <p:cNvSpPr/>
            <p:nvPr/>
          </p:nvSpPr>
          <p:spPr>
            <a:xfrm>
              <a:off x="5485152" y="2161350"/>
              <a:ext cx="975082" cy="285743"/>
            </a:xfrm>
            <a:prstGeom prst="roundRect">
              <a:avLst/>
            </a:prstGeom>
            <a:solidFill>
              <a:schemeClr val="bg1">
                <a:lumMod val="95000"/>
              </a:schemeClr>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API </a:t>
              </a:r>
            </a:p>
          </p:txBody>
        </p:sp>
        <p:sp>
          <p:nvSpPr>
            <p:cNvPr id="20" name="Rectangle: Rounded Corners 143">
              <a:extLst>
                <a:ext uri="{FF2B5EF4-FFF2-40B4-BE49-F238E27FC236}">
                  <a16:creationId xmlns:a16="http://schemas.microsoft.com/office/drawing/2014/main" id="{7978A969-ECE4-FDCF-BDCC-42601E275F80}"/>
                </a:ext>
              </a:extLst>
            </p:cNvPr>
            <p:cNvSpPr/>
            <p:nvPr/>
          </p:nvSpPr>
          <p:spPr>
            <a:xfrm>
              <a:off x="5469251" y="2543002"/>
              <a:ext cx="1033008" cy="540676"/>
            </a:xfrm>
            <a:prstGeom prst="roundRect">
              <a:avLst/>
            </a:prstGeom>
            <a:solidFill>
              <a:schemeClr val="bg1">
                <a:lumMod val="95000"/>
              </a:schemeClr>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ORCID </a:t>
              </a:r>
              <a:br>
                <a:rPr lang="hr-HR" sz="1400" dirty="0">
                  <a:effectLst/>
                  <a:ea typeface="Calibri" panose="020F0502020204030204" pitchFamily="34" charset="0"/>
                  <a:cs typeface="Times New Roman" panose="02020603050405020304" pitchFamily="18" charset="0"/>
                </a:rPr>
              </a:br>
              <a:r>
                <a:rPr lang="hr-HR" sz="1400" dirty="0">
                  <a:effectLst/>
                  <a:ea typeface="Calibri" panose="020F0502020204030204" pitchFamily="34" charset="0"/>
                  <a:cs typeface="Times New Roman" panose="02020603050405020304" pitchFamily="18" charset="0"/>
                </a:rPr>
                <a:t>client </a:t>
              </a:r>
            </a:p>
          </p:txBody>
        </p:sp>
        <p:sp>
          <p:nvSpPr>
            <p:cNvPr id="21" name="Rectangle: Rounded Corners 144">
              <a:extLst>
                <a:ext uri="{FF2B5EF4-FFF2-40B4-BE49-F238E27FC236}">
                  <a16:creationId xmlns:a16="http://schemas.microsoft.com/office/drawing/2014/main" id="{3C25CB90-2C3F-2D5E-75AD-4DC130DE9679}"/>
                </a:ext>
              </a:extLst>
            </p:cNvPr>
            <p:cNvSpPr/>
            <p:nvPr/>
          </p:nvSpPr>
          <p:spPr>
            <a:xfrm>
              <a:off x="5453350" y="3187042"/>
              <a:ext cx="1081278" cy="485018"/>
            </a:xfrm>
            <a:prstGeom prst="roundRect">
              <a:avLst/>
            </a:prstGeom>
            <a:solidFill>
              <a:schemeClr val="bg1">
                <a:lumMod val="95000"/>
              </a:schemeClr>
            </a:solidFill>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hr-HR" sz="1400" dirty="0">
                  <a:effectLst/>
                  <a:ea typeface="Calibri" panose="020F0502020204030204" pitchFamily="34" charset="0"/>
                  <a:cs typeface="Times New Roman" panose="02020603050405020304" pitchFamily="18" charset="0"/>
                </a:rPr>
                <a:t>OpenAIRE </a:t>
              </a:r>
              <a:br>
                <a:rPr lang="hr-HR" sz="1400" dirty="0">
                  <a:effectLst/>
                  <a:ea typeface="Calibri" panose="020F0502020204030204" pitchFamily="34" charset="0"/>
                  <a:cs typeface="Times New Roman" panose="02020603050405020304" pitchFamily="18" charset="0"/>
                </a:rPr>
              </a:br>
              <a:r>
                <a:rPr lang="hr-HR" sz="1400" dirty="0">
                  <a:effectLst/>
                  <a:ea typeface="Calibri" panose="020F0502020204030204" pitchFamily="34" charset="0"/>
                  <a:cs typeface="Times New Roman" panose="02020603050405020304" pitchFamily="18" charset="0"/>
                </a:rPr>
                <a:t>client </a:t>
              </a:r>
            </a:p>
          </p:txBody>
        </p:sp>
        <p:sp>
          <p:nvSpPr>
            <p:cNvPr id="26" name="Rounded Rectangle 25">
              <a:extLst>
                <a:ext uri="{FF2B5EF4-FFF2-40B4-BE49-F238E27FC236}">
                  <a16:creationId xmlns:a16="http://schemas.microsoft.com/office/drawing/2014/main" id="{E0F349A8-DF20-5DF5-97DF-C7D3F773BA05}"/>
                </a:ext>
              </a:extLst>
            </p:cNvPr>
            <p:cNvSpPr/>
            <p:nvPr/>
          </p:nvSpPr>
          <p:spPr>
            <a:xfrm>
              <a:off x="2339575" y="1213953"/>
              <a:ext cx="4299940" cy="3008980"/>
            </a:xfrm>
            <a:prstGeom prst="roundRect">
              <a:avLst>
                <a:gd name="adj" fmla="val 5942"/>
              </a:avLst>
            </a:prstGeom>
            <a:noFill/>
            <a:ln>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hr-HR" sz="2000" dirty="0">
                  <a:solidFill>
                    <a:srgbClr val="C00000"/>
                  </a:solidFill>
                </a:rPr>
                <a:t>Central Campus</a:t>
              </a:r>
              <a:endParaRPr lang="en-GB" sz="2000" dirty="0">
                <a:solidFill>
                  <a:srgbClr val="C00000"/>
                </a:solidFill>
              </a:endParaRPr>
            </a:p>
          </p:txBody>
        </p:sp>
      </p:grpSp>
      <p:sp>
        <p:nvSpPr>
          <p:cNvPr id="27" name="Rounded Rectangle 3">
            <a:extLst>
              <a:ext uri="{FF2B5EF4-FFF2-40B4-BE49-F238E27FC236}">
                <a16:creationId xmlns:a16="http://schemas.microsoft.com/office/drawing/2014/main" id="{162D7541-224B-6B9D-78D8-AED9DDC6A1D9}"/>
              </a:ext>
            </a:extLst>
          </p:cNvPr>
          <p:cNvSpPr/>
          <p:nvPr/>
        </p:nvSpPr>
        <p:spPr>
          <a:xfrm>
            <a:off x="7354761" y="1108403"/>
            <a:ext cx="1425996" cy="402081"/>
          </a:xfrm>
          <a:prstGeom prst="roundRect">
            <a:avLst/>
          </a:prstGeom>
          <a:solidFill>
            <a:schemeClr val="bg1">
              <a:lumMod val="95000"/>
            </a:schemeClr>
          </a:solidFill>
          <a:ln>
            <a:solidFill>
              <a:schemeClr val="bg2">
                <a:lumMod val="9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hr-HR" sz="1400" dirty="0"/>
              <a:t>University broker</a:t>
            </a:r>
            <a:endParaRPr lang="en-GB" sz="1400" dirty="0"/>
          </a:p>
        </p:txBody>
      </p:sp>
      <p:sp>
        <p:nvSpPr>
          <p:cNvPr id="28" name="Text Box 11">
            <a:extLst>
              <a:ext uri="{FF2B5EF4-FFF2-40B4-BE49-F238E27FC236}">
                <a16:creationId xmlns:a16="http://schemas.microsoft.com/office/drawing/2014/main" id="{02C8DD9B-E719-FA11-4122-8FF41864A649}"/>
              </a:ext>
            </a:extLst>
          </p:cNvPr>
          <p:cNvSpPr txBox="1"/>
          <p:nvPr/>
        </p:nvSpPr>
        <p:spPr>
          <a:xfrm>
            <a:off x="7526625" y="1863515"/>
            <a:ext cx="1037919" cy="28579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hr-HR" sz="14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 . </a:t>
            </a:r>
          </a:p>
        </p:txBody>
      </p:sp>
      <p:grpSp>
        <p:nvGrpSpPr>
          <p:cNvPr id="51" name="Group 50">
            <a:extLst>
              <a:ext uri="{FF2B5EF4-FFF2-40B4-BE49-F238E27FC236}">
                <a16:creationId xmlns:a16="http://schemas.microsoft.com/office/drawing/2014/main" id="{A36FA817-ED88-CC1D-F76B-E74F43E7E48B}"/>
              </a:ext>
            </a:extLst>
          </p:cNvPr>
          <p:cNvGrpSpPr/>
          <p:nvPr/>
        </p:nvGrpSpPr>
        <p:grpSpPr>
          <a:xfrm>
            <a:off x="7110884" y="3628195"/>
            <a:ext cx="1836503" cy="720622"/>
            <a:chOff x="129100" y="4332330"/>
            <a:chExt cx="1757918" cy="720622"/>
          </a:xfrm>
        </p:grpSpPr>
        <p:pic>
          <p:nvPicPr>
            <p:cNvPr id="29" name="Graphic 28" descr="Flag">
              <a:extLst>
                <a:ext uri="{FF2B5EF4-FFF2-40B4-BE49-F238E27FC236}">
                  <a16:creationId xmlns:a16="http://schemas.microsoft.com/office/drawing/2014/main" id="{91D486AF-0D7B-E1C9-AB32-26957F06598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3056" y="4774218"/>
              <a:ext cx="279533" cy="278734"/>
            </a:xfrm>
            <a:prstGeom prst="rect">
              <a:avLst/>
            </a:prstGeom>
          </p:spPr>
        </p:pic>
        <p:pic>
          <p:nvPicPr>
            <p:cNvPr id="30" name="Graphic 29" descr="Information">
              <a:extLst>
                <a:ext uri="{FF2B5EF4-FFF2-40B4-BE49-F238E27FC236}">
                  <a16:creationId xmlns:a16="http://schemas.microsoft.com/office/drawing/2014/main" id="{8BB663EA-DE62-33BE-11A0-7202D780D4A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9100" y="4371903"/>
              <a:ext cx="279533" cy="278734"/>
            </a:xfrm>
            <a:prstGeom prst="rect">
              <a:avLst/>
            </a:prstGeom>
          </p:spPr>
        </p:pic>
        <p:sp>
          <p:nvSpPr>
            <p:cNvPr id="31" name="TextBox 30">
              <a:extLst>
                <a:ext uri="{FF2B5EF4-FFF2-40B4-BE49-F238E27FC236}">
                  <a16:creationId xmlns:a16="http://schemas.microsoft.com/office/drawing/2014/main" id="{00D04B73-DDE8-2F93-ED26-7B0828D972A1}"/>
                </a:ext>
              </a:extLst>
            </p:cNvPr>
            <p:cNvSpPr txBox="1"/>
            <p:nvPr/>
          </p:nvSpPr>
          <p:spPr>
            <a:xfrm>
              <a:off x="408050" y="4702304"/>
              <a:ext cx="1478968" cy="338554"/>
            </a:xfrm>
            <a:prstGeom prst="rect">
              <a:avLst/>
            </a:prstGeom>
            <a:noFill/>
          </p:spPr>
          <p:txBody>
            <a:bodyPr wrap="square" rtlCol="0">
              <a:spAutoFit/>
            </a:bodyPr>
            <a:lstStyle/>
            <a:p>
              <a:r>
                <a:rPr lang="en-GB" sz="1600" dirty="0"/>
                <a:t>= In production</a:t>
              </a:r>
            </a:p>
          </p:txBody>
        </p:sp>
        <p:sp>
          <p:nvSpPr>
            <p:cNvPr id="34" name="TextBox 33">
              <a:extLst>
                <a:ext uri="{FF2B5EF4-FFF2-40B4-BE49-F238E27FC236}">
                  <a16:creationId xmlns:a16="http://schemas.microsoft.com/office/drawing/2014/main" id="{6BF21B90-602F-EEAB-BC92-010B4C6965AA}"/>
                </a:ext>
              </a:extLst>
            </p:cNvPr>
            <p:cNvSpPr txBox="1"/>
            <p:nvPr/>
          </p:nvSpPr>
          <p:spPr>
            <a:xfrm>
              <a:off x="408049" y="4332330"/>
              <a:ext cx="1478968" cy="338554"/>
            </a:xfrm>
            <a:prstGeom prst="rect">
              <a:avLst/>
            </a:prstGeom>
            <a:noFill/>
          </p:spPr>
          <p:txBody>
            <a:bodyPr wrap="square" rtlCol="0">
              <a:spAutoFit/>
            </a:bodyPr>
            <a:lstStyle/>
            <a:p>
              <a:r>
                <a:rPr lang="en-GB" sz="1600" dirty="0"/>
                <a:t>= In progress</a:t>
              </a:r>
            </a:p>
          </p:txBody>
        </p:sp>
      </p:grpSp>
      <p:pic>
        <p:nvPicPr>
          <p:cNvPr id="36" name="Graphic 35" descr="Flag">
            <a:extLst>
              <a:ext uri="{FF2B5EF4-FFF2-40B4-BE49-F238E27FC236}">
                <a16:creationId xmlns:a16="http://schemas.microsoft.com/office/drawing/2014/main" id="{65E39C8C-A7D6-BADD-B9F9-645A1525FF3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69414" y="3437084"/>
            <a:ext cx="279533" cy="278734"/>
          </a:xfrm>
          <a:prstGeom prst="rect">
            <a:avLst/>
          </a:prstGeom>
        </p:spPr>
      </p:pic>
      <p:pic>
        <p:nvPicPr>
          <p:cNvPr id="37" name="Graphic 36" descr="Flag">
            <a:extLst>
              <a:ext uri="{FF2B5EF4-FFF2-40B4-BE49-F238E27FC236}">
                <a16:creationId xmlns:a16="http://schemas.microsoft.com/office/drawing/2014/main" id="{09B62E98-8227-0CF7-DEA7-9DE2DE610D8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12245" y="2962144"/>
            <a:ext cx="279533" cy="278734"/>
          </a:xfrm>
          <a:prstGeom prst="rect">
            <a:avLst/>
          </a:prstGeom>
        </p:spPr>
      </p:pic>
      <p:pic>
        <p:nvPicPr>
          <p:cNvPr id="38" name="Graphic 37" descr="Flag">
            <a:extLst>
              <a:ext uri="{FF2B5EF4-FFF2-40B4-BE49-F238E27FC236}">
                <a16:creationId xmlns:a16="http://schemas.microsoft.com/office/drawing/2014/main" id="{D99BEA3D-45EF-B26C-4DDF-BA8C35C022C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03165" y="2373317"/>
            <a:ext cx="279533" cy="278734"/>
          </a:xfrm>
          <a:prstGeom prst="rect">
            <a:avLst/>
          </a:prstGeom>
        </p:spPr>
      </p:pic>
      <p:pic>
        <p:nvPicPr>
          <p:cNvPr id="39" name="Graphic 38" descr="Flag">
            <a:extLst>
              <a:ext uri="{FF2B5EF4-FFF2-40B4-BE49-F238E27FC236}">
                <a16:creationId xmlns:a16="http://schemas.microsoft.com/office/drawing/2014/main" id="{0F2B956E-9260-7F21-3024-2FCDE78E277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21326" y="1752907"/>
            <a:ext cx="279533" cy="278734"/>
          </a:xfrm>
          <a:prstGeom prst="rect">
            <a:avLst/>
          </a:prstGeom>
        </p:spPr>
      </p:pic>
      <p:pic>
        <p:nvPicPr>
          <p:cNvPr id="40" name="Graphic 39" descr="Flag">
            <a:extLst>
              <a:ext uri="{FF2B5EF4-FFF2-40B4-BE49-F238E27FC236}">
                <a16:creationId xmlns:a16="http://schemas.microsoft.com/office/drawing/2014/main" id="{C89AB21C-CEED-045E-769B-80DA9FE4DB4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57542" y="2942043"/>
            <a:ext cx="279533" cy="278734"/>
          </a:xfrm>
          <a:prstGeom prst="rect">
            <a:avLst/>
          </a:prstGeom>
        </p:spPr>
      </p:pic>
      <p:pic>
        <p:nvPicPr>
          <p:cNvPr id="41" name="Graphic 40" descr="Flag">
            <a:extLst>
              <a:ext uri="{FF2B5EF4-FFF2-40B4-BE49-F238E27FC236}">
                <a16:creationId xmlns:a16="http://schemas.microsoft.com/office/drawing/2014/main" id="{7C440E77-6CF8-BD86-14B8-1125C4CBD45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2346" y="2075373"/>
            <a:ext cx="279533" cy="278734"/>
          </a:xfrm>
          <a:prstGeom prst="rect">
            <a:avLst/>
          </a:prstGeom>
        </p:spPr>
      </p:pic>
      <p:sp>
        <p:nvSpPr>
          <p:cNvPr id="49" name="TextBox 48">
            <a:extLst>
              <a:ext uri="{FF2B5EF4-FFF2-40B4-BE49-F238E27FC236}">
                <a16:creationId xmlns:a16="http://schemas.microsoft.com/office/drawing/2014/main" id="{DD71F4A4-5DA0-C6E2-1B6F-A1BB8DBCB1DB}"/>
              </a:ext>
            </a:extLst>
          </p:cNvPr>
          <p:cNvSpPr txBox="1"/>
          <p:nvPr/>
        </p:nvSpPr>
        <p:spPr>
          <a:xfrm>
            <a:off x="7828700" y="1520895"/>
            <a:ext cx="629500" cy="338554"/>
          </a:xfrm>
          <a:prstGeom prst="rect">
            <a:avLst/>
          </a:prstGeom>
          <a:noFill/>
        </p:spPr>
        <p:txBody>
          <a:bodyPr wrap="square" rtlCol="0">
            <a:spAutoFit/>
          </a:bodyPr>
          <a:lstStyle/>
          <a:p>
            <a:r>
              <a:rPr lang="hr-HR" sz="1600" dirty="0"/>
              <a:t>1/10</a:t>
            </a:r>
          </a:p>
        </p:txBody>
      </p:sp>
      <p:sp>
        <p:nvSpPr>
          <p:cNvPr id="50" name="TextBox 49">
            <a:extLst>
              <a:ext uri="{FF2B5EF4-FFF2-40B4-BE49-F238E27FC236}">
                <a16:creationId xmlns:a16="http://schemas.microsoft.com/office/drawing/2014/main" id="{B5D49527-2501-2AB2-AD67-46A006C330CC}"/>
              </a:ext>
            </a:extLst>
          </p:cNvPr>
          <p:cNvSpPr txBox="1"/>
          <p:nvPr/>
        </p:nvSpPr>
        <p:spPr>
          <a:xfrm>
            <a:off x="7828700" y="2645772"/>
            <a:ext cx="580307" cy="338554"/>
          </a:xfrm>
          <a:prstGeom prst="rect">
            <a:avLst/>
          </a:prstGeom>
          <a:noFill/>
        </p:spPr>
        <p:txBody>
          <a:bodyPr wrap="square" rtlCol="0">
            <a:spAutoFit/>
          </a:bodyPr>
          <a:lstStyle/>
          <a:p>
            <a:r>
              <a:rPr lang="hr-HR" sz="1600" dirty="0"/>
              <a:t>9/10</a:t>
            </a:r>
          </a:p>
        </p:txBody>
      </p:sp>
      <p:pic>
        <p:nvPicPr>
          <p:cNvPr id="45" name="Graphic 28" descr="Flag">
            <a:extLst>
              <a:ext uri="{FF2B5EF4-FFF2-40B4-BE49-F238E27FC236}">
                <a16:creationId xmlns:a16="http://schemas.microsoft.com/office/drawing/2014/main" id="{91D486AF-0D7B-E1C9-AB32-26957F06598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84722" y="1564534"/>
            <a:ext cx="279533" cy="278734"/>
          </a:xfrm>
          <a:prstGeom prst="rect">
            <a:avLst/>
          </a:prstGeom>
        </p:spPr>
      </p:pic>
      <p:pic>
        <p:nvPicPr>
          <p:cNvPr id="52" name="Graphic 29" descr="Information">
            <a:extLst>
              <a:ext uri="{FF2B5EF4-FFF2-40B4-BE49-F238E27FC236}">
                <a16:creationId xmlns:a16="http://schemas.microsoft.com/office/drawing/2014/main" id="{8BB663EA-DE62-33BE-11A0-7202D780D4A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74323" y="2683410"/>
            <a:ext cx="279533" cy="278734"/>
          </a:xfrm>
          <a:prstGeom prst="rect">
            <a:avLst/>
          </a:prstGeom>
        </p:spPr>
      </p:pic>
      <p:pic>
        <p:nvPicPr>
          <p:cNvPr id="53" name="Graphic 40" descr="Flag">
            <a:extLst>
              <a:ext uri="{FF2B5EF4-FFF2-40B4-BE49-F238E27FC236}">
                <a16:creationId xmlns:a16="http://schemas.microsoft.com/office/drawing/2014/main" id="{7C440E77-6CF8-BD86-14B8-1125C4CBD45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33059" y="2670771"/>
            <a:ext cx="279533" cy="278734"/>
          </a:xfrm>
          <a:prstGeom prst="rect">
            <a:avLst/>
          </a:prstGeom>
        </p:spPr>
      </p:pic>
      <p:pic>
        <p:nvPicPr>
          <p:cNvPr id="54" name="Graphic 40" descr="Flag">
            <a:extLst>
              <a:ext uri="{FF2B5EF4-FFF2-40B4-BE49-F238E27FC236}">
                <a16:creationId xmlns:a16="http://schemas.microsoft.com/office/drawing/2014/main" id="{7C440E77-6CF8-BD86-14B8-1125C4CBD45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33058" y="3268491"/>
            <a:ext cx="279533" cy="278734"/>
          </a:xfrm>
          <a:prstGeom prst="rect">
            <a:avLst/>
          </a:prstGeom>
        </p:spPr>
      </p:pic>
      <p:pic>
        <p:nvPicPr>
          <p:cNvPr id="55" name="Graphic 39" descr="Flag">
            <a:extLst>
              <a:ext uri="{FF2B5EF4-FFF2-40B4-BE49-F238E27FC236}">
                <a16:creationId xmlns:a16="http://schemas.microsoft.com/office/drawing/2014/main" id="{C89AB21C-CEED-045E-769B-80DA9FE4DB4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73370" y="3688015"/>
            <a:ext cx="279533" cy="278734"/>
          </a:xfrm>
          <a:prstGeom prst="rect">
            <a:avLst/>
          </a:prstGeom>
        </p:spPr>
      </p:pic>
      <p:sp>
        <p:nvSpPr>
          <p:cNvPr id="56"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43"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31834791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083C24-62F4-41C1-9D8A-51C76BEDF390}"/>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62417" y="410947"/>
            <a:ext cx="4376468" cy="4376468"/>
          </a:xfrm>
          <a:prstGeom prst="rect">
            <a:avLst/>
          </a:prstGeom>
        </p:spPr>
      </p:pic>
      <p:sp>
        <p:nvSpPr>
          <p:cNvPr id="2" name="Title 1">
            <a:extLst>
              <a:ext uri="{FF2B5EF4-FFF2-40B4-BE49-F238E27FC236}">
                <a16:creationId xmlns:a16="http://schemas.microsoft.com/office/drawing/2014/main" id="{654B88C5-03C2-4C6A-A35D-CC678FA2F890}"/>
              </a:ext>
            </a:extLst>
          </p:cNvPr>
          <p:cNvSpPr>
            <a:spLocks noGrp="1"/>
          </p:cNvSpPr>
          <p:nvPr>
            <p:ph type="title"/>
          </p:nvPr>
        </p:nvSpPr>
        <p:spPr>
          <a:xfrm>
            <a:off x="1037598" y="2071543"/>
            <a:ext cx="3326525" cy="994172"/>
          </a:xfrm>
        </p:spPr>
        <p:txBody>
          <a:bodyPr/>
          <a:lstStyle/>
          <a:p>
            <a:r>
              <a:rPr lang="en-GB" dirty="0"/>
              <a:t>Lessons learned</a:t>
            </a:r>
          </a:p>
        </p:txBody>
      </p:sp>
      <p:sp>
        <p:nvSpPr>
          <p:cNvPr id="3" name="Content Placeholder 2">
            <a:extLst>
              <a:ext uri="{FF2B5EF4-FFF2-40B4-BE49-F238E27FC236}">
                <a16:creationId xmlns:a16="http://schemas.microsoft.com/office/drawing/2014/main" id="{C61EF23C-121D-4B01-98A2-4D1F72E2196D}"/>
              </a:ext>
            </a:extLst>
          </p:cNvPr>
          <p:cNvSpPr>
            <a:spLocks noGrp="1"/>
          </p:cNvSpPr>
          <p:nvPr>
            <p:ph idx="1"/>
          </p:nvPr>
        </p:nvSpPr>
        <p:spPr>
          <a:xfrm>
            <a:off x="4634417" y="758142"/>
            <a:ext cx="4313841" cy="3837007"/>
          </a:xfrm>
        </p:spPr>
        <p:txBody>
          <a:bodyPr/>
          <a:lstStyle/>
          <a:p>
            <a:pPr marL="0" indent="0">
              <a:buNone/>
            </a:pPr>
            <a:r>
              <a:rPr lang="en-GB" dirty="0"/>
              <a:t>Continuous communication</a:t>
            </a:r>
          </a:p>
          <a:p>
            <a:pPr marL="0" indent="0">
              <a:buNone/>
            </a:pPr>
            <a:endParaRPr lang="en-GB" dirty="0"/>
          </a:p>
          <a:p>
            <a:pPr marL="0" indent="0">
              <a:buNone/>
            </a:pPr>
            <a:r>
              <a:rPr lang="en-GB" dirty="0"/>
              <a:t>Having the right people in the meetings</a:t>
            </a:r>
          </a:p>
          <a:p>
            <a:pPr marL="0" indent="0">
              <a:buNone/>
            </a:pPr>
            <a:endParaRPr lang="en-GB" dirty="0"/>
          </a:p>
          <a:p>
            <a:pPr marL="0" indent="0">
              <a:buNone/>
            </a:pPr>
            <a:r>
              <a:rPr lang="en-GB" dirty="0"/>
              <a:t>Inadequate budgeting</a:t>
            </a:r>
          </a:p>
          <a:p>
            <a:pPr marL="0" indent="0">
              <a:buNone/>
            </a:pPr>
            <a:endParaRPr lang="en-GB" dirty="0"/>
          </a:p>
          <a:p>
            <a:pPr marL="0" indent="0">
              <a:buNone/>
            </a:pPr>
            <a:r>
              <a:rPr lang="en-GB" dirty="0"/>
              <a:t>IT needs more visibility and inclusion</a:t>
            </a:r>
          </a:p>
          <a:p>
            <a:pPr marL="0" indent="0">
              <a:buNone/>
            </a:pPr>
            <a:endParaRPr lang="en-GB" dirty="0"/>
          </a:p>
          <a:p>
            <a:pPr marL="0" indent="0">
              <a:buNone/>
            </a:pPr>
            <a:r>
              <a:rPr lang="en-GB" dirty="0"/>
              <a:t>Not all partners are at the same place</a:t>
            </a:r>
            <a:endParaRPr lang="hr-HR" dirty="0"/>
          </a:p>
          <a:p>
            <a:pPr lvl="1"/>
            <a:r>
              <a:rPr lang="en-US" dirty="0"/>
              <a:t>the level of </a:t>
            </a:r>
            <a:r>
              <a:rPr lang="en-US" dirty="0" err="1"/>
              <a:t>digitalisation</a:t>
            </a:r>
            <a:r>
              <a:rPr lang="en-US" dirty="0"/>
              <a:t> of information and processes regarding</a:t>
            </a:r>
            <a:r>
              <a:rPr lang="hr-HR" dirty="0"/>
              <a:t> </a:t>
            </a:r>
            <a:r>
              <a:rPr lang="en-US" dirty="0"/>
              <a:t>virtual campus functionalities differs between partners</a:t>
            </a:r>
            <a:endParaRPr lang="en-GB" dirty="0"/>
          </a:p>
        </p:txBody>
      </p:sp>
      <p:sp>
        <p:nvSpPr>
          <p:cNvPr id="5"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6"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16061518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77453C3-E15E-44EF-9F46-9A253F131D29}"/>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49933" y="420309"/>
            <a:ext cx="4376468" cy="4376468"/>
          </a:xfrm>
          <a:prstGeom prst="rect">
            <a:avLst/>
          </a:prstGeom>
        </p:spPr>
      </p:pic>
      <p:sp>
        <p:nvSpPr>
          <p:cNvPr id="2" name="Title 1">
            <a:extLst>
              <a:ext uri="{FF2B5EF4-FFF2-40B4-BE49-F238E27FC236}">
                <a16:creationId xmlns:a16="http://schemas.microsoft.com/office/drawing/2014/main" id="{654B88C5-03C2-4C6A-A35D-CC678FA2F890}"/>
              </a:ext>
            </a:extLst>
          </p:cNvPr>
          <p:cNvSpPr>
            <a:spLocks noGrp="1"/>
          </p:cNvSpPr>
          <p:nvPr>
            <p:ph type="title"/>
          </p:nvPr>
        </p:nvSpPr>
        <p:spPr>
          <a:xfrm>
            <a:off x="1024632" y="2080904"/>
            <a:ext cx="2429859" cy="994172"/>
          </a:xfrm>
        </p:spPr>
        <p:txBody>
          <a:bodyPr/>
          <a:lstStyle/>
          <a:p>
            <a:r>
              <a:rPr lang="en-GB" dirty="0"/>
              <a:t>Future work</a:t>
            </a:r>
          </a:p>
        </p:txBody>
      </p:sp>
      <p:sp>
        <p:nvSpPr>
          <p:cNvPr id="3" name="Content Placeholder 2">
            <a:extLst>
              <a:ext uri="{FF2B5EF4-FFF2-40B4-BE49-F238E27FC236}">
                <a16:creationId xmlns:a16="http://schemas.microsoft.com/office/drawing/2014/main" id="{C61EF23C-121D-4B01-98A2-4D1F72E2196D}"/>
              </a:ext>
            </a:extLst>
          </p:cNvPr>
          <p:cNvSpPr>
            <a:spLocks noGrp="1"/>
          </p:cNvSpPr>
          <p:nvPr>
            <p:ph idx="1"/>
          </p:nvPr>
        </p:nvSpPr>
        <p:spPr>
          <a:xfrm>
            <a:off x="3915986" y="1060184"/>
            <a:ext cx="4067652" cy="3035611"/>
          </a:xfrm>
        </p:spPr>
        <p:txBody>
          <a:bodyPr/>
          <a:lstStyle/>
          <a:p>
            <a:pPr marL="0" indent="0">
              <a:buNone/>
            </a:pPr>
            <a:r>
              <a:rPr lang="en-GB" dirty="0"/>
              <a:t>Finish what we promised to do</a:t>
            </a:r>
            <a:r>
              <a:rPr lang="hr-HR" dirty="0"/>
              <a:t> </a:t>
            </a:r>
            <a:r>
              <a:rPr lang="hr-HR" dirty="0" err="1"/>
              <a:t>in</a:t>
            </a:r>
            <a:r>
              <a:rPr lang="hr-HR" dirty="0"/>
              <a:t> </a:t>
            </a:r>
            <a:r>
              <a:rPr lang="en-GB" dirty="0"/>
              <a:t>UNIC 2.0</a:t>
            </a:r>
          </a:p>
          <a:p>
            <a:pPr marL="0" indent="0">
              <a:buNone/>
            </a:pPr>
            <a:endParaRPr lang="en-GB" dirty="0"/>
          </a:p>
          <a:p>
            <a:pPr marL="0" indent="0">
              <a:buNone/>
            </a:pPr>
            <a:r>
              <a:rPr lang="en-GB" dirty="0"/>
              <a:t>Broker development</a:t>
            </a:r>
          </a:p>
          <a:p>
            <a:pPr marL="0" indent="0">
              <a:buNone/>
            </a:pPr>
            <a:endParaRPr lang="hr-HR" dirty="0"/>
          </a:p>
          <a:p>
            <a:pPr marL="0" indent="0">
              <a:buNone/>
            </a:pPr>
            <a:r>
              <a:rPr lang="hr-HR" dirty="0" err="1"/>
              <a:t>Microcredential</a:t>
            </a:r>
            <a:r>
              <a:rPr lang="hr-HR" dirty="0"/>
              <a:t> </a:t>
            </a:r>
            <a:r>
              <a:rPr lang="hr-HR" dirty="0" err="1"/>
              <a:t>modules</a:t>
            </a:r>
            <a:endParaRPr lang="hr-HR" dirty="0"/>
          </a:p>
          <a:p>
            <a:pPr marL="0" indent="0">
              <a:buNone/>
            </a:pPr>
            <a:endParaRPr lang="en-GB" dirty="0"/>
          </a:p>
          <a:p>
            <a:pPr marL="0" indent="0">
              <a:buNone/>
            </a:pPr>
            <a:r>
              <a:rPr lang="en-GB" dirty="0"/>
              <a:t>EWP integration</a:t>
            </a:r>
          </a:p>
          <a:p>
            <a:pPr marL="0" indent="0">
              <a:buNone/>
            </a:pPr>
            <a:endParaRPr lang="en-GB" dirty="0"/>
          </a:p>
          <a:p>
            <a:pPr marL="0" indent="0">
              <a:buNone/>
            </a:pPr>
            <a:r>
              <a:rPr lang="en-GB" dirty="0"/>
              <a:t>Basic analytics (dashboards)</a:t>
            </a:r>
          </a:p>
          <a:p>
            <a:pPr marL="0" indent="0">
              <a:buNone/>
            </a:pPr>
            <a:endParaRPr lang="en-GB" dirty="0"/>
          </a:p>
          <a:p>
            <a:pPr marL="0" indent="0">
              <a:buNone/>
            </a:pPr>
            <a:endParaRPr lang="en-GB" dirty="0"/>
          </a:p>
        </p:txBody>
      </p:sp>
      <p:sp>
        <p:nvSpPr>
          <p:cNvPr id="5"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6"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1513645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77453C3-E15E-44EF-9F46-9A253F131D29}"/>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49933" y="420309"/>
            <a:ext cx="4376468" cy="4376468"/>
          </a:xfrm>
          <a:prstGeom prst="rect">
            <a:avLst/>
          </a:prstGeom>
        </p:spPr>
      </p:pic>
      <p:sp>
        <p:nvSpPr>
          <p:cNvPr id="2" name="Title 1">
            <a:extLst>
              <a:ext uri="{FF2B5EF4-FFF2-40B4-BE49-F238E27FC236}">
                <a16:creationId xmlns:a16="http://schemas.microsoft.com/office/drawing/2014/main" id="{654B88C5-03C2-4C6A-A35D-CC678FA2F890}"/>
              </a:ext>
            </a:extLst>
          </p:cNvPr>
          <p:cNvSpPr>
            <a:spLocks noGrp="1"/>
          </p:cNvSpPr>
          <p:nvPr>
            <p:ph type="title"/>
          </p:nvPr>
        </p:nvSpPr>
        <p:spPr>
          <a:xfrm>
            <a:off x="1024632" y="2080904"/>
            <a:ext cx="2429859" cy="994172"/>
          </a:xfrm>
        </p:spPr>
        <p:txBody>
          <a:bodyPr/>
          <a:lstStyle/>
          <a:p>
            <a:r>
              <a:rPr lang="hr-HR" dirty="0"/>
              <a:t>System status</a:t>
            </a:r>
            <a:endParaRPr lang="en-GB" dirty="0"/>
          </a:p>
        </p:txBody>
      </p:sp>
      <p:sp>
        <p:nvSpPr>
          <p:cNvPr id="3" name="Content Placeholder 2">
            <a:extLst>
              <a:ext uri="{FF2B5EF4-FFF2-40B4-BE49-F238E27FC236}">
                <a16:creationId xmlns:a16="http://schemas.microsoft.com/office/drawing/2014/main" id="{C61EF23C-121D-4B01-98A2-4D1F72E2196D}"/>
              </a:ext>
            </a:extLst>
          </p:cNvPr>
          <p:cNvSpPr>
            <a:spLocks noGrp="1"/>
          </p:cNvSpPr>
          <p:nvPr>
            <p:ph idx="1"/>
          </p:nvPr>
        </p:nvSpPr>
        <p:spPr>
          <a:xfrm>
            <a:off x="3915985" y="792866"/>
            <a:ext cx="4602981" cy="3677856"/>
          </a:xfrm>
        </p:spPr>
        <p:txBody>
          <a:bodyPr/>
          <a:lstStyle/>
          <a:p>
            <a:pPr marL="0" indent="0">
              <a:buNone/>
            </a:pPr>
            <a:r>
              <a:rPr lang="en-US" dirty="0"/>
              <a:t>UNIC V</a:t>
            </a:r>
            <a:r>
              <a:rPr lang="hr-HR" dirty="0" err="1"/>
              <a:t>irutal</a:t>
            </a:r>
            <a:r>
              <a:rPr lang="hr-HR" dirty="0"/>
              <a:t> </a:t>
            </a:r>
            <a:r>
              <a:rPr lang="hr-HR" dirty="0" err="1"/>
              <a:t>Campus</a:t>
            </a:r>
            <a:r>
              <a:rPr lang="en-US" dirty="0"/>
              <a:t> is developed and operated by</a:t>
            </a:r>
            <a:r>
              <a:rPr lang="hr-HR" dirty="0"/>
              <a:t> </a:t>
            </a:r>
            <a:r>
              <a:rPr lang="en-US" dirty="0"/>
              <a:t>SRCE</a:t>
            </a:r>
            <a:br>
              <a:rPr lang="en-US" dirty="0"/>
            </a:br>
            <a:endParaRPr lang="hr-HR" dirty="0"/>
          </a:p>
          <a:p>
            <a:pPr marL="0" indent="0">
              <a:buNone/>
            </a:pPr>
            <a:r>
              <a:rPr lang="en-US" dirty="0"/>
              <a:t>All set up in SRCE’s data </a:t>
            </a:r>
            <a:r>
              <a:rPr lang="en-US" dirty="0" err="1"/>
              <a:t>centres</a:t>
            </a:r>
            <a:endParaRPr lang="hr-HR" dirty="0"/>
          </a:p>
          <a:p>
            <a:pPr marL="0" indent="0">
              <a:buNone/>
            </a:pPr>
            <a:endParaRPr lang="hr-HR" dirty="0"/>
          </a:p>
          <a:p>
            <a:pPr marL="0" indent="0">
              <a:buNone/>
            </a:pPr>
            <a:r>
              <a:rPr lang="en-US" dirty="0"/>
              <a:t>SRCE provides the maintenance and the support</a:t>
            </a:r>
            <a:br>
              <a:rPr lang="en-US" dirty="0"/>
            </a:br>
            <a:endParaRPr lang="hr-HR" dirty="0"/>
          </a:p>
          <a:p>
            <a:pPr marL="0" indent="0">
              <a:buNone/>
            </a:pPr>
            <a:r>
              <a:rPr lang="en-US" dirty="0"/>
              <a:t>Development and operational costs partly covered by UNIC projects</a:t>
            </a:r>
            <a:endParaRPr lang="en-GB" dirty="0"/>
          </a:p>
          <a:p>
            <a:pPr marL="0" indent="0">
              <a:buNone/>
            </a:pPr>
            <a:endParaRPr lang="hr-HR" dirty="0"/>
          </a:p>
          <a:p>
            <a:pPr marL="0" indent="0">
              <a:buNone/>
            </a:pPr>
            <a:r>
              <a:rPr lang="hr-HR" dirty="0"/>
              <a:t>I</a:t>
            </a:r>
            <a:r>
              <a:rPr lang="en-US" dirty="0" err="1"/>
              <a:t>nfrastructure</a:t>
            </a:r>
            <a:r>
              <a:rPr lang="en-US" dirty="0"/>
              <a:t> can be used by novel alliances that don't yet have their own Virtual Campus</a:t>
            </a:r>
            <a:r>
              <a:rPr lang="hr-HR" dirty="0"/>
              <a:t> – SPHERE </a:t>
            </a:r>
            <a:r>
              <a:rPr lang="hr-HR" dirty="0" err="1"/>
              <a:t>Virtual</a:t>
            </a:r>
            <a:r>
              <a:rPr lang="hr-HR" dirty="0"/>
              <a:t> </a:t>
            </a:r>
            <a:r>
              <a:rPr lang="hr-HR" dirty="0" err="1"/>
              <a:t>Campus</a:t>
            </a:r>
            <a:endParaRPr lang="en-GB" dirty="0"/>
          </a:p>
        </p:txBody>
      </p:sp>
      <p:sp>
        <p:nvSpPr>
          <p:cNvPr id="5"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6"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38292697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B88C5-03C2-4C6A-A35D-CC678FA2F890}"/>
              </a:ext>
            </a:extLst>
          </p:cNvPr>
          <p:cNvSpPr>
            <a:spLocks noGrp="1"/>
          </p:cNvSpPr>
          <p:nvPr>
            <p:ph type="title"/>
          </p:nvPr>
        </p:nvSpPr>
        <p:spPr>
          <a:xfrm>
            <a:off x="4816481" y="2074663"/>
            <a:ext cx="3352143" cy="994172"/>
          </a:xfrm>
        </p:spPr>
        <p:txBody>
          <a:bodyPr>
            <a:normAutofit/>
          </a:bodyPr>
          <a:lstStyle/>
          <a:p>
            <a:r>
              <a:rPr lang="en-GB" dirty="0"/>
              <a:t>We are open for collaboration</a:t>
            </a:r>
            <a:r>
              <a:rPr lang="hr-HR" dirty="0"/>
              <a:t>!</a:t>
            </a:r>
            <a:endParaRPr lang="en-GB" dirty="0"/>
          </a:p>
        </p:txBody>
      </p:sp>
      <p:pic>
        <p:nvPicPr>
          <p:cNvPr id="6" name="Picture 5">
            <a:extLst>
              <a:ext uri="{FF2B5EF4-FFF2-40B4-BE49-F238E27FC236}">
                <a16:creationId xmlns:a16="http://schemas.microsoft.com/office/drawing/2014/main" id="{42722024-A647-4DC7-9A63-C26DB7856C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7989"/>
            <a:ext cx="4327521" cy="4327521"/>
          </a:xfrm>
          <a:prstGeom prst="rect">
            <a:avLst/>
          </a:prstGeom>
        </p:spPr>
      </p:pic>
      <p:sp>
        <p:nvSpPr>
          <p:cNvPr id="4"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5"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2419874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372914"/>
            <a:ext cx="6858000" cy="1376581"/>
          </a:xfrm>
        </p:spPr>
        <p:txBody>
          <a:bodyPr/>
          <a:lstStyle/>
          <a:p>
            <a:r>
              <a:rPr lang="hr-HR" dirty="0" err="1"/>
              <a:t>Thank</a:t>
            </a:r>
            <a:r>
              <a:rPr lang="hr-HR" dirty="0"/>
              <a:t> </a:t>
            </a:r>
            <a:r>
              <a:rPr lang="hr-HR" dirty="0" err="1"/>
              <a:t>you</a:t>
            </a:r>
            <a:r>
              <a:rPr lang="hr-HR" dirty="0"/>
              <a:t>!</a:t>
            </a:r>
          </a:p>
        </p:txBody>
      </p:sp>
      <p:sp>
        <p:nvSpPr>
          <p:cNvPr id="3" name="Subtitle 2"/>
          <p:cNvSpPr>
            <a:spLocks noGrp="1"/>
          </p:cNvSpPr>
          <p:nvPr>
            <p:ph type="subTitle" idx="4294967295"/>
          </p:nvPr>
        </p:nvSpPr>
        <p:spPr>
          <a:xfrm>
            <a:off x="1143000" y="1692797"/>
            <a:ext cx="6858000" cy="1026341"/>
          </a:xfrm>
        </p:spPr>
        <p:txBody>
          <a:bodyPr/>
          <a:lstStyle/>
          <a:p>
            <a:pPr marL="0" indent="0" algn="ctr">
              <a:spcBef>
                <a:spcPts val="750"/>
              </a:spcBef>
              <a:buNone/>
            </a:pPr>
            <a:r>
              <a:rPr lang="hr-HR" dirty="0">
                <a:hlinkClick r:id="rId2"/>
              </a:rPr>
              <a:t>sphere@srce.hr</a:t>
            </a:r>
            <a:endParaRPr lang="hr-HR" dirty="0"/>
          </a:p>
          <a:p>
            <a:pPr marL="0" indent="0" algn="ctr">
              <a:spcBef>
                <a:spcPts val="750"/>
              </a:spcBef>
              <a:buNone/>
            </a:pPr>
            <a:r>
              <a:rPr lang="hr-HR" dirty="0">
                <a:hlinkClick r:id="rId3"/>
              </a:rPr>
              <a:t>alen.novosel@srce.hr</a:t>
            </a:r>
            <a:endParaRPr lang="hr-HR" dirty="0"/>
          </a:p>
          <a:p>
            <a:pPr marL="0" indent="0" algn="ctr">
              <a:spcBef>
                <a:spcPts val="750"/>
              </a:spcBef>
              <a:buNone/>
            </a:pPr>
            <a:r>
              <a:rPr lang="hr-HR" dirty="0" err="1">
                <a:hlinkClick r:id="rId4"/>
              </a:rPr>
              <a:t>Publication</a:t>
            </a:r>
            <a:endParaRPr lang="hr-HR" dirty="0"/>
          </a:p>
        </p:txBody>
      </p:sp>
      <p:sp>
        <p:nvSpPr>
          <p:cNvPr id="4" name="Date Placeholder 3">
            <a:extLst>
              <a:ext uri="{FF2B5EF4-FFF2-40B4-BE49-F238E27FC236}">
                <a16:creationId xmlns:a16="http://schemas.microsoft.com/office/drawing/2014/main" id="{A3C48675-20AB-406E-A3FA-540F13B1E25F}"/>
              </a:ext>
            </a:extLst>
          </p:cNvPr>
          <p:cNvSpPr>
            <a:spLocks noGrp="1"/>
          </p:cNvSpPr>
          <p:nvPr>
            <p:ph type="dt" sz="half" idx="10"/>
          </p:nvPr>
        </p:nvSpPr>
        <p:spPr/>
        <p:txBody>
          <a:bodyPr/>
          <a:lstStyle/>
          <a:p>
            <a:r>
              <a:rPr lang="hr-HR" dirty="0"/>
              <a:t>26.01.2026.</a:t>
            </a:r>
          </a:p>
        </p:txBody>
      </p:sp>
      <p:sp>
        <p:nvSpPr>
          <p:cNvPr id="6" name="TextBox 5">
            <a:extLst>
              <a:ext uri="{FF2B5EF4-FFF2-40B4-BE49-F238E27FC236}">
                <a16:creationId xmlns:a16="http://schemas.microsoft.com/office/drawing/2014/main" id="{9D34A3AB-0F19-45D7-B892-076BE69BCEBA}"/>
              </a:ext>
            </a:extLst>
          </p:cNvPr>
          <p:cNvSpPr txBox="1"/>
          <p:nvPr/>
        </p:nvSpPr>
        <p:spPr>
          <a:xfrm>
            <a:off x="3634395" y="4766164"/>
            <a:ext cx="2000869" cy="261610"/>
          </a:xfrm>
          <a:prstGeom prst="rect">
            <a:avLst/>
          </a:prstGeom>
          <a:noFill/>
        </p:spPr>
        <p:txBody>
          <a:bodyPr wrap="none" rtlCol="0">
            <a:spAutoFit/>
          </a:bodyPr>
          <a:lstStyle/>
          <a:p>
            <a:r>
              <a:rPr lang="hr-HR" sz="1100" dirty="0">
                <a:hlinkClick r:id="rId5"/>
              </a:rPr>
              <a:t>W</a:t>
            </a:r>
            <a:r>
              <a:rPr lang="en-US" sz="1100" dirty="0" err="1">
                <a:hlinkClick r:id="rId5"/>
              </a:rPr>
              <a:t>ork</a:t>
            </a:r>
            <a:r>
              <a:rPr lang="en-US" sz="1100" dirty="0">
                <a:hlinkClick r:id="rId5"/>
              </a:rPr>
              <a:t> illustrations by </a:t>
            </a:r>
            <a:r>
              <a:rPr lang="en-US" sz="1100" dirty="0" err="1">
                <a:hlinkClick r:id="rId5"/>
              </a:rPr>
              <a:t>Storyset</a:t>
            </a:r>
            <a:endParaRPr lang="hr-HR" sz="1100" dirty="0"/>
          </a:p>
        </p:txBody>
      </p:sp>
    </p:spTree>
    <p:extLst>
      <p:ext uri="{BB962C8B-B14F-4D97-AF65-F5344CB8AC3E}">
        <p14:creationId xmlns:p14="http://schemas.microsoft.com/office/powerpoint/2010/main" val="25185490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CF4C2417-B673-FED0-9154-A946ADC26D07}"/>
              </a:ext>
            </a:extLst>
          </p:cNvPr>
          <p:cNvSpPr>
            <a:spLocks noGrp="1"/>
          </p:cNvSpPr>
          <p:nvPr>
            <p:ph type="dt" sz="half" idx="10"/>
          </p:nvPr>
        </p:nvSpPr>
        <p:spPr/>
        <p:txBody>
          <a:bodyPr/>
          <a:lstStyle/>
          <a:p>
            <a:r>
              <a:rPr lang="hr-HR" dirty="0"/>
              <a:t>26.01.2026.</a:t>
            </a:r>
          </a:p>
        </p:txBody>
      </p:sp>
      <p:sp>
        <p:nvSpPr>
          <p:cNvPr id="5" name="Footer Placeholder 4">
            <a:extLst>
              <a:ext uri="{FF2B5EF4-FFF2-40B4-BE49-F238E27FC236}">
                <a16:creationId xmlns:a16="http://schemas.microsoft.com/office/drawing/2014/main" id="{6A5746F0-5C6A-8EE0-9050-9FB488FDDE06}"/>
              </a:ext>
            </a:extLst>
          </p:cNvPr>
          <p:cNvSpPr>
            <a:spLocks noGrp="1"/>
          </p:cNvSpPr>
          <p:nvPr>
            <p:ph type="ftr" sz="quarter" idx="11"/>
          </p:nvPr>
        </p:nvSpPr>
        <p:spPr/>
        <p:txBody>
          <a:bodyPr/>
          <a:lstStyle/>
          <a:p>
            <a:r>
              <a:rPr lang="en-US" dirty="0"/>
              <a:t>The Digital Platforms of Young University Alliances</a:t>
            </a:r>
            <a:endParaRPr lang="hr-HR" dirty="0"/>
          </a:p>
        </p:txBody>
      </p:sp>
      <p:pic>
        <p:nvPicPr>
          <p:cNvPr id="6" name="Picture 5" descr="A screenshot of a computer&#10;&#10;AI-generated content may be incorrect.">
            <a:extLst>
              <a:ext uri="{FF2B5EF4-FFF2-40B4-BE49-F238E27FC236}">
                <a16:creationId xmlns:a16="http://schemas.microsoft.com/office/drawing/2014/main" id="{F80F0713-2AA9-6CA9-26E3-5B4879EC0E92}"/>
              </a:ext>
            </a:extLst>
          </p:cNvPr>
          <p:cNvPicPr>
            <a:picLocks noChangeAspect="1"/>
          </p:cNvPicPr>
          <p:nvPr/>
        </p:nvPicPr>
        <p:blipFill>
          <a:blip r:embed="rId2"/>
          <a:stretch>
            <a:fillRect/>
          </a:stretch>
        </p:blipFill>
        <p:spPr>
          <a:xfrm>
            <a:off x="862562" y="770394"/>
            <a:ext cx="7418876" cy="3750259"/>
          </a:xfrm>
          <a:prstGeom prst="rect">
            <a:avLst/>
          </a:prstGeom>
        </p:spPr>
      </p:pic>
      <p:sp>
        <p:nvSpPr>
          <p:cNvPr id="7" name="Title 1">
            <a:extLst>
              <a:ext uri="{FF2B5EF4-FFF2-40B4-BE49-F238E27FC236}">
                <a16:creationId xmlns:a16="http://schemas.microsoft.com/office/drawing/2014/main" id="{A4CE44EF-D191-4B39-861B-EBB24F4725CF}"/>
              </a:ext>
            </a:extLst>
          </p:cNvPr>
          <p:cNvSpPr>
            <a:spLocks noGrp="1"/>
          </p:cNvSpPr>
          <p:nvPr/>
        </p:nvSpPr>
        <p:spPr>
          <a:xfrm>
            <a:off x="628651" y="273847"/>
            <a:ext cx="7886700" cy="498413"/>
          </a:xfrm>
          <a:prstGeom prst="rect">
            <a:avLst/>
          </a:prstGeom>
        </p:spPr>
        <p:txBody>
          <a:bodyPr vert="horz" lIns="91440" tIns="45720" rIns="91440" bIns="45720" rtlCol="0" anchor="ctr">
            <a:normAutofit/>
          </a:bodyPr>
          <a:lstStyle>
            <a:lvl1pPr algn="ctr" defTabSz="514337" rtl="0" eaLnBrk="1" latinLnBrk="0" hangingPunct="1">
              <a:lnSpc>
                <a:spcPct val="90000"/>
              </a:lnSpc>
              <a:spcBef>
                <a:spcPct val="0"/>
              </a:spcBef>
              <a:buNone/>
              <a:defRPr sz="2025" b="1" kern="1200">
                <a:solidFill>
                  <a:schemeClr val="tx1">
                    <a:lumMod val="95000"/>
                    <a:lumOff val="5000"/>
                  </a:schemeClr>
                </a:solidFill>
                <a:latin typeface="Arial" panose="020B0604020202020204" pitchFamily="34" charset="0"/>
                <a:ea typeface="+mj-ea"/>
                <a:cs typeface="Arial" panose="020B0604020202020204" pitchFamily="34" charset="0"/>
              </a:defRPr>
            </a:lvl1pPr>
          </a:lstStyle>
          <a:p>
            <a:r>
              <a:rPr lang="hr-HR" sz="2400" b="0" dirty="0">
                <a:latin typeface="Arial"/>
                <a:cs typeface="Arial"/>
              </a:rPr>
              <a:t>SRCE Service </a:t>
            </a:r>
            <a:r>
              <a:rPr lang="hr-HR" sz="2400" b="0" dirty="0" err="1">
                <a:latin typeface="Arial"/>
                <a:cs typeface="Arial"/>
              </a:rPr>
              <a:t>Catalogue</a:t>
            </a:r>
            <a:endParaRPr lang="en-GB" b="0" dirty="0">
              <a:latin typeface="Arial"/>
              <a:cs typeface="Arial"/>
            </a:endParaRPr>
          </a:p>
        </p:txBody>
      </p:sp>
    </p:spTree>
    <p:extLst>
      <p:ext uri="{BB962C8B-B14F-4D97-AF65-F5344CB8AC3E}">
        <p14:creationId xmlns:p14="http://schemas.microsoft.com/office/powerpoint/2010/main" val="12733017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636440B-731E-A6F3-5A16-7B87158EF580}"/>
              </a:ext>
            </a:extLst>
          </p:cNvPr>
          <p:cNvSpPr>
            <a:spLocks noGrp="1"/>
          </p:cNvSpPr>
          <p:nvPr>
            <p:ph type="dt" sz="half" idx="10"/>
          </p:nvPr>
        </p:nvSpPr>
        <p:spPr/>
        <p:txBody>
          <a:bodyPr/>
          <a:lstStyle/>
          <a:p>
            <a:r>
              <a:rPr lang="hr-HR" dirty="0"/>
              <a:t>26.01.2026.</a:t>
            </a:r>
          </a:p>
        </p:txBody>
      </p:sp>
      <p:sp>
        <p:nvSpPr>
          <p:cNvPr id="5" name="Footer Placeholder 4">
            <a:extLst>
              <a:ext uri="{FF2B5EF4-FFF2-40B4-BE49-F238E27FC236}">
                <a16:creationId xmlns:a16="http://schemas.microsoft.com/office/drawing/2014/main" id="{8C9D5C68-522A-7F88-35D9-1F0864496C64}"/>
              </a:ext>
            </a:extLst>
          </p:cNvPr>
          <p:cNvSpPr>
            <a:spLocks noGrp="1"/>
          </p:cNvSpPr>
          <p:nvPr>
            <p:ph type="ftr" sz="quarter" idx="11"/>
          </p:nvPr>
        </p:nvSpPr>
        <p:spPr/>
        <p:txBody>
          <a:bodyPr/>
          <a:lstStyle/>
          <a:p>
            <a:r>
              <a:rPr lang="en-US" dirty="0"/>
              <a:t>The Digital Platforms of Young University Alliances</a:t>
            </a:r>
            <a:endParaRPr lang="hr-HR" dirty="0"/>
          </a:p>
        </p:txBody>
      </p:sp>
      <p:sp>
        <p:nvSpPr>
          <p:cNvPr id="6" name="Title 1">
            <a:extLst>
              <a:ext uri="{FF2B5EF4-FFF2-40B4-BE49-F238E27FC236}">
                <a16:creationId xmlns:a16="http://schemas.microsoft.com/office/drawing/2014/main" id="{F990D80B-0E08-5A0A-341E-617110B82D2A}"/>
              </a:ext>
            </a:extLst>
          </p:cNvPr>
          <p:cNvSpPr>
            <a:spLocks noGrp="1"/>
          </p:cNvSpPr>
          <p:nvPr/>
        </p:nvSpPr>
        <p:spPr>
          <a:xfrm>
            <a:off x="391887" y="273847"/>
            <a:ext cx="8123464" cy="1010500"/>
          </a:xfrm>
          <a:prstGeom prst="rect">
            <a:avLst/>
          </a:prstGeom>
        </p:spPr>
        <p:txBody>
          <a:bodyPr vert="horz" lIns="91440" tIns="45720" rIns="91440" bIns="45720" rtlCol="0" anchor="ctr">
            <a:normAutofit/>
          </a:bodyPr>
          <a:lstStyle>
            <a:lvl1pPr algn="ctr" defTabSz="514337" rtl="0" eaLnBrk="1" latinLnBrk="0" hangingPunct="1">
              <a:lnSpc>
                <a:spcPct val="90000"/>
              </a:lnSpc>
              <a:spcBef>
                <a:spcPct val="0"/>
              </a:spcBef>
              <a:buNone/>
              <a:defRPr sz="2025" b="1" kern="1200">
                <a:solidFill>
                  <a:schemeClr val="tx1">
                    <a:lumMod val="95000"/>
                    <a:lumOff val="5000"/>
                  </a:schemeClr>
                </a:solidFill>
                <a:latin typeface="Arial" panose="020B0604020202020204" pitchFamily="34" charset="0"/>
                <a:ea typeface="+mj-ea"/>
                <a:cs typeface="Arial" panose="020B0604020202020204" pitchFamily="34" charset="0"/>
              </a:defRPr>
            </a:lvl1pPr>
          </a:lstStyle>
          <a:p>
            <a:pPr algn="l"/>
            <a:r>
              <a:rPr lang="en-US" sz="2000" b="0">
                <a:latin typeface="Arial"/>
                <a:cs typeface="Arial"/>
              </a:rPr>
              <a:t>SRCE for Science</a:t>
            </a:r>
            <a:endParaRPr lang="sr-Latn-RS"/>
          </a:p>
        </p:txBody>
      </p:sp>
      <p:sp>
        <p:nvSpPr>
          <p:cNvPr id="7" name="Partial Circle 6">
            <a:extLst>
              <a:ext uri="{FF2B5EF4-FFF2-40B4-BE49-F238E27FC236}">
                <a16:creationId xmlns:a16="http://schemas.microsoft.com/office/drawing/2014/main" id="{8B2E8372-3565-4FD9-9531-15505CDAC07C}"/>
              </a:ext>
            </a:extLst>
          </p:cNvPr>
          <p:cNvSpPr/>
          <p:nvPr/>
        </p:nvSpPr>
        <p:spPr>
          <a:xfrm rot="17740548">
            <a:off x="2969215" y="479595"/>
            <a:ext cx="3872244" cy="3781893"/>
          </a:xfrm>
          <a:prstGeom prst="pie">
            <a:avLst>
              <a:gd name="adj1" fmla="val 5416036"/>
              <a:gd name="adj2" fmla="val 10719704"/>
            </a:avLst>
          </a:prstGeom>
          <a:solidFill>
            <a:srgbClr val="F0C6C9"/>
          </a:solidFill>
          <a:ln w="28575">
            <a:solidFill>
              <a:srgbClr val="DA29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r-Latn-RS"/>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endParaRPr lang="en-GB">
              <a:solidFill>
                <a:schemeClr val="tx1"/>
              </a:solidFill>
            </a:endParaRPr>
          </a:p>
        </p:txBody>
      </p:sp>
      <p:sp>
        <p:nvSpPr>
          <p:cNvPr id="8" name="Partial Circle 7">
            <a:extLst>
              <a:ext uri="{FF2B5EF4-FFF2-40B4-BE49-F238E27FC236}">
                <a16:creationId xmlns:a16="http://schemas.microsoft.com/office/drawing/2014/main" id="{2E265C80-18C0-4889-A9E5-54BA52FD98BE}"/>
              </a:ext>
            </a:extLst>
          </p:cNvPr>
          <p:cNvSpPr>
            <a:spLocks noChangeAspect="1"/>
          </p:cNvSpPr>
          <p:nvPr/>
        </p:nvSpPr>
        <p:spPr>
          <a:xfrm rot="7023966">
            <a:off x="3007180" y="503732"/>
            <a:ext cx="3751087" cy="3795041"/>
          </a:xfrm>
          <a:prstGeom prst="pie">
            <a:avLst>
              <a:gd name="adj1" fmla="val 757294"/>
              <a:gd name="adj2" fmla="val 15009343"/>
            </a:avLst>
          </a:prstGeom>
          <a:solidFill>
            <a:srgbClr val="F5D9B2"/>
          </a:solidFill>
          <a:ln w="28575">
            <a:solidFill>
              <a:srgbClr val="F9A6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r-Latn-RS"/>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endParaRPr lang="en-GB">
              <a:solidFill>
                <a:schemeClr val="tx1"/>
              </a:solidFill>
            </a:endParaRPr>
          </a:p>
        </p:txBody>
      </p:sp>
      <p:sp>
        <p:nvSpPr>
          <p:cNvPr id="9" name="Rectangle 8">
            <a:extLst>
              <a:ext uri="{FF2B5EF4-FFF2-40B4-BE49-F238E27FC236}">
                <a16:creationId xmlns:a16="http://schemas.microsoft.com/office/drawing/2014/main" id="{6C17B648-4F91-4919-8A20-700AFD101ACA}"/>
              </a:ext>
            </a:extLst>
          </p:cNvPr>
          <p:cNvSpPr/>
          <p:nvPr/>
        </p:nvSpPr>
        <p:spPr>
          <a:xfrm>
            <a:off x="1522694" y="1824339"/>
            <a:ext cx="1624614" cy="721277"/>
          </a:xfrm>
          <a:prstGeom prst="rect">
            <a:avLst/>
          </a:prstGeom>
          <a:solidFill>
            <a:srgbClr val="F5D9B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sr-Latn-RS"/>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128270" indent="-128270" algn="ctr">
              <a:spcAft>
                <a:spcPts val="600"/>
              </a:spcAft>
            </a:pPr>
            <a:r>
              <a:rPr lang="hr-HR" sz="800" b="1">
                <a:solidFill>
                  <a:schemeClr val="tx1"/>
                </a:solidFill>
                <a:latin typeface="Arial"/>
                <a:cs typeface="Arial"/>
              </a:rPr>
              <a:t>DATA, REPOSITORY AND OPEN SCIENCE</a:t>
            </a:r>
            <a:endParaRPr lang="hr-HR" sz="900" b="1">
              <a:solidFill>
                <a:schemeClr val="tx1"/>
              </a:solidFill>
              <a:latin typeface="Arial"/>
              <a:cs typeface="Arial"/>
            </a:endParaRPr>
          </a:p>
          <a:p>
            <a:pPr marL="128270" indent="-128270" algn="ctr"/>
            <a:r>
              <a:rPr lang="hr-HR" sz="800">
                <a:solidFill>
                  <a:schemeClr val="tx1"/>
                </a:solidFill>
                <a:latin typeface="Arial"/>
                <a:cs typeface="Arial"/>
              </a:rPr>
              <a:t>Dabar </a:t>
            </a:r>
            <a:r>
              <a:rPr lang="hr-HR" sz="1000">
                <a:solidFill>
                  <a:schemeClr val="tx1"/>
                </a:solidFill>
                <a:latin typeface="Arial"/>
                <a:cs typeface="Arial"/>
              </a:rPr>
              <a:t>I</a:t>
            </a:r>
            <a:r>
              <a:rPr lang="hr-HR" sz="800">
                <a:solidFill>
                  <a:schemeClr val="tx1"/>
                </a:solidFill>
                <a:latin typeface="Arial"/>
                <a:cs typeface="Arial"/>
              </a:rPr>
              <a:t> Hrčak </a:t>
            </a:r>
            <a:r>
              <a:rPr lang="hr-HR" sz="1000">
                <a:solidFill>
                  <a:schemeClr val="tx1"/>
                </a:solidFill>
                <a:latin typeface="Arial"/>
                <a:cs typeface="Arial"/>
              </a:rPr>
              <a:t>I</a:t>
            </a:r>
            <a:r>
              <a:rPr lang="hr-HR" sz="800">
                <a:solidFill>
                  <a:schemeClr val="tx1"/>
                </a:solidFill>
                <a:latin typeface="Arial"/>
                <a:cs typeface="Arial"/>
              </a:rPr>
              <a:t> Puh</a:t>
            </a:r>
          </a:p>
          <a:p>
            <a:pPr marL="128270" indent="-128270" algn="ctr"/>
            <a:r>
              <a:rPr lang="hr-HR" sz="800" err="1">
                <a:solidFill>
                  <a:schemeClr val="tx1"/>
                </a:solidFill>
                <a:latin typeface="Arial"/>
                <a:cs typeface="Arial"/>
              </a:rPr>
              <a:t>Support</a:t>
            </a:r>
            <a:r>
              <a:rPr lang="hr-HR" sz="800">
                <a:solidFill>
                  <a:schemeClr val="tx1"/>
                </a:solidFill>
                <a:latin typeface="Arial"/>
                <a:cs typeface="Arial"/>
              </a:rPr>
              <a:t> to Open Science</a:t>
            </a:r>
            <a:endParaRPr lang="en-US" sz="800">
              <a:solidFill>
                <a:schemeClr val="tx1"/>
              </a:solidFill>
              <a:latin typeface="Arial"/>
              <a:cs typeface="Arial"/>
            </a:endParaRPr>
          </a:p>
        </p:txBody>
      </p:sp>
      <p:cxnSp>
        <p:nvCxnSpPr>
          <p:cNvPr id="10" name="Straight Connector 9">
            <a:extLst>
              <a:ext uri="{FF2B5EF4-FFF2-40B4-BE49-F238E27FC236}">
                <a16:creationId xmlns:a16="http://schemas.microsoft.com/office/drawing/2014/main" id="{9392AEE0-D2B5-4B7F-AF88-A734CB1A70ED}"/>
              </a:ext>
            </a:extLst>
          </p:cNvPr>
          <p:cNvCxnSpPr>
            <a:cxnSpLocks/>
          </p:cNvCxnSpPr>
          <p:nvPr/>
        </p:nvCxnSpPr>
        <p:spPr>
          <a:xfrm flipH="1">
            <a:off x="1536696" y="1824339"/>
            <a:ext cx="1585147" cy="0"/>
          </a:xfrm>
          <a:prstGeom prst="line">
            <a:avLst/>
          </a:prstGeom>
          <a:ln w="28575">
            <a:solidFill>
              <a:srgbClr val="F9A61A"/>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65680FC-E1E9-4EAB-B41D-F5C2109946F8}"/>
              </a:ext>
            </a:extLst>
          </p:cNvPr>
          <p:cNvCxnSpPr>
            <a:cxnSpLocks noChangeAspect="1"/>
          </p:cNvCxnSpPr>
          <p:nvPr/>
        </p:nvCxnSpPr>
        <p:spPr>
          <a:xfrm flipH="1">
            <a:off x="1573493" y="2540515"/>
            <a:ext cx="1585148" cy="0"/>
          </a:xfrm>
          <a:prstGeom prst="line">
            <a:avLst/>
          </a:prstGeom>
          <a:ln w="28575">
            <a:solidFill>
              <a:srgbClr val="F9A61A"/>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758C364F-C5B8-482C-90E1-6FCB31FD4D27}"/>
              </a:ext>
            </a:extLst>
          </p:cNvPr>
          <p:cNvSpPr/>
          <p:nvPr/>
        </p:nvSpPr>
        <p:spPr>
          <a:xfrm>
            <a:off x="5750167" y="3229200"/>
            <a:ext cx="2394704" cy="844743"/>
          </a:xfrm>
          <a:prstGeom prst="rect">
            <a:avLst/>
          </a:prstGeom>
          <a:solidFill>
            <a:srgbClr val="F0C6C9"/>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sr-Latn-RS"/>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128270" indent="-128270" algn="ctr"/>
            <a:r>
              <a:rPr lang="hr-HR" sz="800" b="1">
                <a:solidFill>
                  <a:schemeClr val="tx1"/>
                </a:solidFill>
                <a:latin typeface="Arial"/>
                <a:cs typeface="Arial"/>
              </a:rPr>
              <a:t>ADVACED COMPUTING</a:t>
            </a:r>
            <a:endParaRPr lang="hr-HR" sz="900" b="1">
              <a:solidFill>
                <a:schemeClr val="tx1"/>
              </a:solidFill>
              <a:latin typeface="Arial"/>
              <a:cs typeface="Arial"/>
            </a:endParaRPr>
          </a:p>
          <a:p>
            <a:pPr marL="128270" indent="-128270" algn="ctr">
              <a:spcAft>
                <a:spcPts val="600"/>
              </a:spcAft>
            </a:pPr>
            <a:r>
              <a:rPr lang="hr-HR" sz="800" err="1">
                <a:solidFill>
                  <a:schemeClr val="tx1"/>
                </a:solidFill>
                <a:latin typeface="Arial"/>
                <a:cs typeface="Arial"/>
              </a:rPr>
              <a:t>Supercomputer</a:t>
            </a:r>
            <a:r>
              <a:rPr lang="hr-HR" sz="800">
                <a:solidFill>
                  <a:schemeClr val="tx1"/>
                </a:solidFill>
                <a:latin typeface="Arial"/>
                <a:cs typeface="Arial"/>
              </a:rPr>
              <a:t> Supek </a:t>
            </a:r>
            <a:r>
              <a:rPr lang="hr-HR" sz="1000">
                <a:solidFill>
                  <a:schemeClr val="tx1"/>
                </a:solidFill>
                <a:latin typeface="Arial"/>
                <a:cs typeface="Arial"/>
              </a:rPr>
              <a:t>I</a:t>
            </a:r>
            <a:r>
              <a:rPr lang="hr-HR" sz="800">
                <a:solidFill>
                  <a:schemeClr val="tx1"/>
                </a:solidFill>
                <a:latin typeface="Arial"/>
                <a:cs typeface="Arial"/>
              </a:rPr>
              <a:t> </a:t>
            </a:r>
            <a:r>
              <a:rPr lang="hr-HR" sz="800" err="1">
                <a:solidFill>
                  <a:schemeClr val="tx1"/>
                </a:solidFill>
                <a:latin typeface="Arial"/>
                <a:cs typeface="Arial"/>
              </a:rPr>
              <a:t>resource</a:t>
            </a:r>
            <a:r>
              <a:rPr lang="hr-HR" sz="800">
                <a:solidFill>
                  <a:schemeClr val="tx1"/>
                </a:solidFill>
                <a:latin typeface="Arial"/>
                <a:cs typeface="Arial"/>
              </a:rPr>
              <a:t> Vrančić</a:t>
            </a:r>
          </a:p>
          <a:p>
            <a:pPr marL="128270" indent="-128270" algn="ctr">
              <a:spcAft>
                <a:spcPts val="600"/>
              </a:spcAft>
            </a:pPr>
            <a:r>
              <a:rPr lang="en-GB" sz="800" b="1">
                <a:solidFill>
                  <a:schemeClr val="tx1"/>
                </a:solidFill>
                <a:cs typeface="Arial"/>
              </a:rPr>
              <a:t>ACQUIRING HPC COMPETENCE AND CONSULTING</a:t>
            </a:r>
            <a:br>
              <a:rPr lang="hr-HR" sz="800">
                <a:solidFill>
                  <a:schemeClr val="tx1"/>
                </a:solidFill>
                <a:latin typeface="Arial"/>
                <a:cs typeface="Arial"/>
              </a:rPr>
            </a:br>
            <a:r>
              <a:rPr lang="hr-HR" sz="800">
                <a:solidFill>
                  <a:schemeClr val="tx1"/>
                </a:solidFill>
                <a:cs typeface="Arial"/>
              </a:rPr>
              <a:t>Croatian </a:t>
            </a:r>
            <a:r>
              <a:rPr lang="hr-HR" sz="800" err="1">
                <a:solidFill>
                  <a:schemeClr val="tx1"/>
                </a:solidFill>
                <a:cs typeface="Arial"/>
              </a:rPr>
              <a:t>Competence</a:t>
            </a:r>
            <a:r>
              <a:rPr lang="hr-HR" sz="800">
                <a:solidFill>
                  <a:schemeClr val="tx1"/>
                </a:solidFill>
                <a:cs typeface="Arial"/>
              </a:rPr>
              <a:t> </a:t>
            </a:r>
            <a:r>
              <a:rPr lang="hr-HR" sz="800" err="1">
                <a:solidFill>
                  <a:schemeClr val="tx1"/>
                </a:solidFill>
                <a:cs typeface="Arial"/>
              </a:rPr>
              <a:t>Center</a:t>
            </a:r>
            <a:r>
              <a:rPr lang="hr-HR" sz="800">
                <a:solidFill>
                  <a:schemeClr val="tx1"/>
                </a:solidFill>
                <a:cs typeface="Arial"/>
              </a:rPr>
              <a:t> for HPC</a:t>
            </a:r>
            <a:endParaRPr lang="hr-HR" sz="800">
              <a:solidFill>
                <a:schemeClr val="tx1"/>
              </a:solidFill>
              <a:latin typeface="Arial"/>
              <a:cs typeface="Arial"/>
            </a:endParaRPr>
          </a:p>
        </p:txBody>
      </p:sp>
      <p:cxnSp>
        <p:nvCxnSpPr>
          <p:cNvPr id="16" name="Straight Connector 15">
            <a:extLst>
              <a:ext uri="{FF2B5EF4-FFF2-40B4-BE49-F238E27FC236}">
                <a16:creationId xmlns:a16="http://schemas.microsoft.com/office/drawing/2014/main" id="{F8880A94-1327-465E-A970-353125C30C67}"/>
              </a:ext>
            </a:extLst>
          </p:cNvPr>
          <p:cNvCxnSpPr>
            <a:cxnSpLocks/>
          </p:cNvCxnSpPr>
          <p:nvPr/>
        </p:nvCxnSpPr>
        <p:spPr>
          <a:xfrm>
            <a:off x="6475362" y="3229200"/>
            <a:ext cx="1681112" cy="0"/>
          </a:xfrm>
          <a:prstGeom prst="line">
            <a:avLst/>
          </a:prstGeom>
          <a:ln w="28575">
            <a:solidFill>
              <a:srgbClr val="DA2934"/>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8B313B3-1924-40A2-90D3-F969E88619FF}"/>
              </a:ext>
            </a:extLst>
          </p:cNvPr>
          <p:cNvCxnSpPr>
            <a:cxnSpLocks/>
          </p:cNvCxnSpPr>
          <p:nvPr/>
        </p:nvCxnSpPr>
        <p:spPr>
          <a:xfrm>
            <a:off x="5603421" y="4059429"/>
            <a:ext cx="2553053" cy="0"/>
          </a:xfrm>
          <a:prstGeom prst="line">
            <a:avLst/>
          </a:prstGeom>
          <a:ln w="28575">
            <a:solidFill>
              <a:srgbClr val="DA2934"/>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471C9595-8910-44B7-97C9-5F3D8FF32E58}"/>
              </a:ext>
            </a:extLst>
          </p:cNvPr>
          <p:cNvGrpSpPr>
            <a:grpSpLocks noChangeAspect="1"/>
          </p:cNvGrpSpPr>
          <p:nvPr/>
        </p:nvGrpSpPr>
        <p:grpSpPr>
          <a:xfrm>
            <a:off x="3276077" y="758420"/>
            <a:ext cx="3208603" cy="3210905"/>
            <a:chOff x="3276077" y="758420"/>
            <a:chExt cx="4118487" cy="4121441"/>
          </a:xfrm>
        </p:grpSpPr>
        <p:pic>
          <p:nvPicPr>
            <p:cNvPr id="29" name="Picture 28">
              <a:extLst>
                <a:ext uri="{FF2B5EF4-FFF2-40B4-BE49-F238E27FC236}">
                  <a16:creationId xmlns:a16="http://schemas.microsoft.com/office/drawing/2014/main" id="{7F17FD0E-FD9F-4704-B74C-4E1EA9A89F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6077" y="758420"/>
              <a:ext cx="4118487" cy="4121441"/>
            </a:xfrm>
            <a:prstGeom prst="rect">
              <a:avLst/>
            </a:prstGeom>
          </p:spPr>
        </p:pic>
        <p:sp>
          <p:nvSpPr>
            <p:cNvPr id="30" name="Oval 29">
              <a:extLst>
                <a:ext uri="{FF2B5EF4-FFF2-40B4-BE49-F238E27FC236}">
                  <a16:creationId xmlns:a16="http://schemas.microsoft.com/office/drawing/2014/main" id="{28C83E3C-C563-4FB8-A77C-5AB13A838A30}"/>
                </a:ext>
              </a:extLst>
            </p:cNvPr>
            <p:cNvSpPr/>
            <p:nvPr/>
          </p:nvSpPr>
          <p:spPr>
            <a:xfrm flipH="1">
              <a:off x="4337270" y="1809725"/>
              <a:ext cx="1996101" cy="2068768"/>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r-Latn-RS"/>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r>
                <a:rPr lang="hr-HR" sz="140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Research</a:t>
              </a:r>
            </a:p>
            <a:p>
              <a:pPr algn="ctr"/>
              <a:r>
                <a:rPr lang="hr-HR" sz="140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Data</a:t>
              </a:r>
            </a:p>
            <a:p>
              <a:pPr algn="ctr"/>
              <a:r>
                <a:rPr lang="hr-HR" sz="1400" err="1">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Lifecycle</a:t>
              </a:r>
              <a:endParaRPr lang="hr-HR" sz="140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grpSp>
      <p:sp>
        <p:nvSpPr>
          <p:cNvPr id="19" name="Rectangle 18">
            <a:extLst>
              <a:ext uri="{FF2B5EF4-FFF2-40B4-BE49-F238E27FC236}">
                <a16:creationId xmlns:a16="http://schemas.microsoft.com/office/drawing/2014/main" id="{51FA55F1-3355-41AD-B13C-529A37D2F9D5}"/>
              </a:ext>
            </a:extLst>
          </p:cNvPr>
          <p:cNvSpPr/>
          <p:nvPr/>
        </p:nvSpPr>
        <p:spPr>
          <a:xfrm>
            <a:off x="1215838" y="4321818"/>
            <a:ext cx="7117977" cy="345275"/>
          </a:xfrm>
          <a:prstGeom prst="rect">
            <a:avLst/>
          </a:prstGeom>
          <a:solidFill>
            <a:schemeClr val="bg1"/>
          </a:solidFill>
          <a:ln w="28575">
            <a:solidFill>
              <a:srgbClr val="46C1A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sr-Latn-RS"/>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128270" indent="-128270" algn="ctr"/>
            <a:r>
              <a:rPr lang="en-GB">
                <a:solidFill>
                  <a:schemeClr val="tx1"/>
                </a:solidFill>
                <a:cs typeface="Arial"/>
              </a:rPr>
              <a:t>Education and provision of specialized support in the use of digital resources and services</a:t>
            </a:r>
            <a:endParaRPr lang="en-US">
              <a:solidFill>
                <a:schemeClr val="tx1"/>
              </a:solidFill>
              <a:latin typeface="Arial"/>
              <a:cs typeface="Arial"/>
            </a:endParaRPr>
          </a:p>
        </p:txBody>
      </p:sp>
      <p:grpSp>
        <p:nvGrpSpPr>
          <p:cNvPr id="20" name="Group 19">
            <a:extLst>
              <a:ext uri="{FF2B5EF4-FFF2-40B4-BE49-F238E27FC236}">
                <a16:creationId xmlns:a16="http://schemas.microsoft.com/office/drawing/2014/main" id="{AD74A973-789B-472F-9557-56A5319B4C77}"/>
              </a:ext>
            </a:extLst>
          </p:cNvPr>
          <p:cNvGrpSpPr/>
          <p:nvPr/>
        </p:nvGrpSpPr>
        <p:grpSpPr>
          <a:xfrm>
            <a:off x="7335489" y="2413038"/>
            <a:ext cx="807659" cy="807659"/>
            <a:chOff x="7335489" y="2413038"/>
            <a:chExt cx="807659" cy="807659"/>
          </a:xfrm>
        </p:grpSpPr>
        <p:pic>
          <p:nvPicPr>
            <p:cNvPr id="27" name="Picture 26">
              <a:extLst>
                <a:ext uri="{FF2B5EF4-FFF2-40B4-BE49-F238E27FC236}">
                  <a16:creationId xmlns:a16="http://schemas.microsoft.com/office/drawing/2014/main" id="{1CB745D1-FADB-5354-50B6-C00E6A51A82E}"/>
                </a:ext>
              </a:extLst>
            </p:cNvPr>
            <p:cNvPicPr>
              <a:picLocks noChangeAspect="1"/>
            </p:cNvPicPr>
            <p:nvPr/>
          </p:nvPicPr>
          <p:blipFill rotWithShape="1">
            <a:blip r:embed="rId3" cstate="print">
              <a:alphaModFix amt="70000"/>
              <a:extLst>
                <a:ext uri="{28A0092B-C50C-407E-A947-70E740481C1C}">
                  <a14:useLocalDpi xmlns:a14="http://schemas.microsoft.com/office/drawing/2010/main" val="0"/>
                </a:ext>
              </a:extLst>
            </a:blip>
            <a:srcRect l="16604" r="16604"/>
            <a:stretch/>
          </p:blipFill>
          <p:spPr>
            <a:xfrm>
              <a:off x="7335489" y="2413038"/>
              <a:ext cx="807659" cy="807659"/>
            </a:xfrm>
            <a:prstGeom prst="ellipse">
              <a:avLst/>
            </a:prstGeom>
            <a:ln w="28575">
              <a:solidFill>
                <a:srgbClr val="DA2934"/>
              </a:solidFill>
            </a:ln>
          </p:spPr>
        </p:pic>
        <p:sp>
          <p:nvSpPr>
            <p:cNvPr id="28" name="TextBox 25">
              <a:extLst>
                <a:ext uri="{FF2B5EF4-FFF2-40B4-BE49-F238E27FC236}">
                  <a16:creationId xmlns:a16="http://schemas.microsoft.com/office/drawing/2014/main" id="{936F5D91-B5EC-4F5A-A083-43B0076EE558}"/>
                </a:ext>
              </a:extLst>
            </p:cNvPr>
            <p:cNvSpPr txBox="1"/>
            <p:nvPr/>
          </p:nvSpPr>
          <p:spPr>
            <a:xfrm>
              <a:off x="7468151" y="2959525"/>
              <a:ext cx="567784" cy="253916"/>
            </a:xfrm>
            <a:prstGeom prst="rect">
              <a:avLst/>
            </a:prstGeom>
            <a:noFill/>
          </p:spPr>
          <p:txBody>
            <a:bodyPr wrap="none" rtlCol="0">
              <a:spAutoFit/>
            </a:bodyPr>
            <a:lstStyle>
              <a:defPPr>
                <a:defRPr lang="sr-Latn-R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hr-HR" sz="1050">
                  <a:solidFill>
                    <a:schemeClr val="bg1"/>
                  </a:solidFill>
                </a:rPr>
                <a:t>Supek</a:t>
              </a:r>
              <a:endParaRPr lang="en-GB" sz="1050">
                <a:solidFill>
                  <a:schemeClr val="bg1"/>
                </a:solidFill>
              </a:endParaRPr>
            </a:p>
          </p:txBody>
        </p:sp>
      </p:grpSp>
      <p:grpSp>
        <p:nvGrpSpPr>
          <p:cNvPr id="21" name="Group 20">
            <a:extLst>
              <a:ext uri="{FF2B5EF4-FFF2-40B4-BE49-F238E27FC236}">
                <a16:creationId xmlns:a16="http://schemas.microsoft.com/office/drawing/2014/main" id="{BBD559C5-D1D3-4DDA-8E8A-04C91AF34FB2}"/>
              </a:ext>
            </a:extLst>
          </p:cNvPr>
          <p:cNvGrpSpPr/>
          <p:nvPr/>
        </p:nvGrpSpPr>
        <p:grpSpPr>
          <a:xfrm>
            <a:off x="453508" y="905656"/>
            <a:ext cx="2179943" cy="744852"/>
            <a:chOff x="92215" y="945070"/>
            <a:chExt cx="2179943" cy="744852"/>
          </a:xfrm>
        </p:grpSpPr>
        <p:sp>
          <p:nvSpPr>
            <p:cNvPr id="22" name="Rectangle 21">
              <a:extLst>
                <a:ext uri="{FF2B5EF4-FFF2-40B4-BE49-F238E27FC236}">
                  <a16:creationId xmlns:a16="http://schemas.microsoft.com/office/drawing/2014/main" id="{9FF63139-EB13-4254-A210-72BD4AF8DA65}"/>
                </a:ext>
              </a:extLst>
            </p:cNvPr>
            <p:cNvSpPr/>
            <p:nvPr/>
          </p:nvSpPr>
          <p:spPr>
            <a:xfrm>
              <a:off x="92215" y="945070"/>
              <a:ext cx="1696836" cy="383150"/>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defPPr>
                <a:defRPr lang="sr-Latn-RS"/>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128270" indent="-128270">
                <a:spcAft>
                  <a:spcPts val="600"/>
                </a:spcAft>
              </a:pPr>
              <a:r>
                <a:rPr lang="hr-HR" sz="800" b="1">
                  <a:solidFill>
                    <a:schemeClr val="tx1"/>
                  </a:solidFill>
                  <a:latin typeface="Arial"/>
                  <a:cs typeface="Arial"/>
                </a:rPr>
                <a:t>INFORMATION SUPPORT</a:t>
              </a:r>
              <a:endParaRPr lang="hr-HR" sz="900" b="1">
                <a:solidFill>
                  <a:schemeClr val="tx1"/>
                </a:solidFill>
                <a:latin typeface="Arial"/>
                <a:cs typeface="Arial"/>
              </a:endParaRPr>
            </a:p>
          </p:txBody>
        </p:sp>
        <p:grpSp>
          <p:nvGrpSpPr>
            <p:cNvPr id="23" name="Group 22">
              <a:extLst>
                <a:ext uri="{FF2B5EF4-FFF2-40B4-BE49-F238E27FC236}">
                  <a16:creationId xmlns:a16="http://schemas.microsoft.com/office/drawing/2014/main" id="{A8E95417-1481-4777-A366-3FFF252CCE8C}"/>
                </a:ext>
              </a:extLst>
            </p:cNvPr>
            <p:cNvGrpSpPr/>
            <p:nvPr/>
          </p:nvGrpSpPr>
          <p:grpSpPr>
            <a:xfrm>
              <a:off x="471176" y="1269324"/>
              <a:ext cx="1800982" cy="420598"/>
              <a:chOff x="471176" y="1269324"/>
              <a:chExt cx="1800982" cy="420598"/>
            </a:xfrm>
          </p:grpSpPr>
          <p:sp>
            <p:nvSpPr>
              <p:cNvPr id="25" name="TextBox 33">
                <a:extLst>
                  <a:ext uri="{FF2B5EF4-FFF2-40B4-BE49-F238E27FC236}">
                    <a16:creationId xmlns:a16="http://schemas.microsoft.com/office/drawing/2014/main" id="{13E621F3-F839-4FBD-84C8-183B493F8E92}"/>
                  </a:ext>
                </a:extLst>
              </p:cNvPr>
              <p:cNvSpPr txBox="1"/>
              <p:nvPr/>
            </p:nvSpPr>
            <p:spPr>
              <a:xfrm>
                <a:off x="1131675" y="1269324"/>
                <a:ext cx="1140483" cy="415498"/>
              </a:xfrm>
              <a:prstGeom prst="rect">
                <a:avLst/>
              </a:prstGeom>
              <a:solidFill>
                <a:srgbClr val="F3F3F4"/>
              </a:solidFill>
              <a:effectLst/>
            </p:spPr>
            <p:txBody>
              <a:bodyPr wrap="square">
                <a:spAutoFit/>
              </a:bodyPr>
              <a:lstStyle>
                <a:defPPr>
                  <a:defRPr lang="sr-Latn-R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GB" sz="700"/>
                  <a:t>Croatian Research </a:t>
                </a:r>
                <a:endParaRPr lang="hr-HR" sz="700"/>
              </a:p>
              <a:p>
                <a:r>
                  <a:rPr lang="en-GB" sz="700"/>
                  <a:t>Information System</a:t>
                </a:r>
                <a:endParaRPr lang="hr-HR" sz="700"/>
              </a:p>
              <a:p>
                <a:endParaRPr lang="hr-HR" sz="700"/>
              </a:p>
            </p:txBody>
          </p:sp>
          <p:cxnSp>
            <p:nvCxnSpPr>
              <p:cNvPr id="26" name="Straight Connector 25">
                <a:extLst>
                  <a:ext uri="{FF2B5EF4-FFF2-40B4-BE49-F238E27FC236}">
                    <a16:creationId xmlns:a16="http://schemas.microsoft.com/office/drawing/2014/main" id="{07970B02-A1B8-41FE-AC75-6FFAD0E36AD5}"/>
                  </a:ext>
                </a:extLst>
              </p:cNvPr>
              <p:cNvCxnSpPr>
                <a:cxnSpLocks/>
              </p:cNvCxnSpPr>
              <p:nvPr/>
            </p:nvCxnSpPr>
            <p:spPr>
              <a:xfrm flipH="1">
                <a:off x="471176" y="1684822"/>
                <a:ext cx="1503775" cy="5100"/>
              </a:xfrm>
              <a:prstGeom prst="line">
                <a:avLst/>
              </a:prstGeom>
              <a:ln w="28575">
                <a:solidFill>
                  <a:srgbClr val="4CC0AD"/>
                </a:solidFill>
              </a:ln>
            </p:spPr>
            <p:style>
              <a:lnRef idx="1">
                <a:schemeClr val="accent1"/>
              </a:lnRef>
              <a:fillRef idx="0">
                <a:schemeClr val="accent1"/>
              </a:fillRef>
              <a:effectRef idx="0">
                <a:schemeClr val="accent1"/>
              </a:effectRef>
              <a:fontRef idx="minor">
                <a:schemeClr val="tx1"/>
              </a:fontRef>
            </p:style>
          </p:cxnSp>
        </p:grpSp>
      </p:grpSp>
      <p:pic>
        <p:nvPicPr>
          <p:cNvPr id="31" name="Graphic 30">
            <a:extLst>
              <a:ext uri="{FF2B5EF4-FFF2-40B4-BE49-F238E27FC236}">
                <a16:creationId xmlns:a16="http://schemas.microsoft.com/office/drawing/2014/main" id="{224C0C06-2588-2ECA-9FAB-6EF7ECF55D8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2925" y="1245148"/>
            <a:ext cx="865133" cy="340929"/>
          </a:xfrm>
          <a:prstGeom prst="rect">
            <a:avLst/>
          </a:prstGeom>
        </p:spPr>
      </p:pic>
      <p:pic>
        <p:nvPicPr>
          <p:cNvPr id="32" name="Graphic 31">
            <a:extLst>
              <a:ext uri="{FF2B5EF4-FFF2-40B4-BE49-F238E27FC236}">
                <a16:creationId xmlns:a16="http://schemas.microsoft.com/office/drawing/2014/main" id="{ACF29CA1-59C7-10B2-27A1-1D989E7DEFD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215424" y="2591787"/>
            <a:ext cx="774808" cy="393480"/>
          </a:xfrm>
          <a:prstGeom prst="rect">
            <a:avLst/>
          </a:prstGeom>
        </p:spPr>
      </p:pic>
      <p:pic>
        <p:nvPicPr>
          <p:cNvPr id="33" name="Picture 32">
            <a:extLst>
              <a:ext uri="{FF2B5EF4-FFF2-40B4-BE49-F238E27FC236}">
                <a16:creationId xmlns:a16="http://schemas.microsoft.com/office/drawing/2014/main" id="{5471455A-5B39-83E3-6A7D-7F98873964B3}"/>
              </a:ext>
            </a:extLst>
          </p:cNvPr>
          <p:cNvPicPr>
            <a:picLocks noChangeAspect="1"/>
          </p:cNvPicPr>
          <p:nvPr/>
        </p:nvPicPr>
        <p:blipFill>
          <a:blip r:embed="rId8"/>
          <a:stretch>
            <a:fillRect/>
          </a:stretch>
        </p:blipFill>
        <p:spPr>
          <a:xfrm>
            <a:off x="1616207" y="3046031"/>
            <a:ext cx="1016634" cy="347673"/>
          </a:xfrm>
          <a:prstGeom prst="rect">
            <a:avLst/>
          </a:prstGeom>
        </p:spPr>
      </p:pic>
      <p:pic>
        <p:nvPicPr>
          <p:cNvPr id="34" name="Picture 33" descr="A black and red logo&#10;&#10;AI-generated content may be incorrect.">
            <a:extLst>
              <a:ext uri="{FF2B5EF4-FFF2-40B4-BE49-F238E27FC236}">
                <a16:creationId xmlns:a16="http://schemas.microsoft.com/office/drawing/2014/main" id="{CC684C8D-D2F0-D8A6-7319-FC677E2B9448}"/>
              </a:ext>
            </a:extLst>
          </p:cNvPr>
          <p:cNvPicPr>
            <a:picLocks noChangeAspect="1"/>
          </p:cNvPicPr>
          <p:nvPr/>
        </p:nvPicPr>
        <p:blipFill>
          <a:blip r:embed="rId9"/>
          <a:stretch>
            <a:fillRect/>
          </a:stretch>
        </p:blipFill>
        <p:spPr>
          <a:xfrm>
            <a:off x="1990724" y="3468905"/>
            <a:ext cx="1129206" cy="557377"/>
          </a:xfrm>
          <a:prstGeom prst="rect">
            <a:avLst/>
          </a:prstGeom>
        </p:spPr>
      </p:pic>
    </p:spTree>
    <p:extLst>
      <p:ext uri="{BB962C8B-B14F-4D97-AF65-F5344CB8AC3E}">
        <p14:creationId xmlns:p14="http://schemas.microsoft.com/office/powerpoint/2010/main" val="3665011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E5462B0-2521-1646-90D9-99DDE8AAD69D}"/>
              </a:ext>
            </a:extLst>
          </p:cNvPr>
          <p:cNvPicPr>
            <a:picLocks noChangeAspect="1"/>
          </p:cNvPicPr>
          <p:nvPr/>
        </p:nvPicPr>
        <p:blipFill>
          <a:blip r:embed="rId2"/>
          <a:stretch>
            <a:fillRect/>
          </a:stretch>
        </p:blipFill>
        <p:spPr>
          <a:xfrm>
            <a:off x="1369512" y="91360"/>
            <a:ext cx="4712856" cy="4583252"/>
          </a:xfrm>
          <a:prstGeom prst="rect">
            <a:avLst/>
          </a:prstGeom>
          <a:noFill/>
        </p:spPr>
      </p:pic>
      <p:sp>
        <p:nvSpPr>
          <p:cNvPr id="5" name="Rectangle 4">
            <a:extLst>
              <a:ext uri="{FF2B5EF4-FFF2-40B4-BE49-F238E27FC236}">
                <a16:creationId xmlns:a16="http://schemas.microsoft.com/office/drawing/2014/main" id="{1319BFAA-8BAA-40C1-B7AC-FD23A2421439}"/>
              </a:ext>
            </a:extLst>
          </p:cNvPr>
          <p:cNvSpPr/>
          <p:nvPr/>
        </p:nvSpPr>
        <p:spPr>
          <a:xfrm>
            <a:off x="6311096" y="0"/>
            <a:ext cx="2832904" cy="5143500"/>
          </a:xfrm>
          <a:prstGeom prst="rect">
            <a:avLst/>
          </a:prstGeom>
          <a:gradFill flip="none" rotWithShape="1">
            <a:gsLst>
              <a:gs pos="0">
                <a:schemeClr val="bg1">
                  <a:lumMod val="0"/>
                  <a:lumOff val="100000"/>
                </a:schemeClr>
              </a:gs>
              <a:gs pos="23000">
                <a:schemeClr val="tx1">
                  <a:lumMod val="75000"/>
                  <a:lumOff val="25000"/>
                </a:schemeClr>
              </a:gs>
              <a:gs pos="18000">
                <a:schemeClr val="tx1">
                  <a:lumMod val="65000"/>
                  <a:lumOff val="35000"/>
                </a:schemeClr>
              </a:gs>
              <a:gs pos="100000">
                <a:schemeClr val="tx1">
                  <a:lumMod val="75000"/>
                  <a:lumOff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TextBox 15">
            <a:extLst>
              <a:ext uri="{FF2B5EF4-FFF2-40B4-BE49-F238E27FC236}">
                <a16:creationId xmlns:a16="http://schemas.microsoft.com/office/drawing/2014/main" id="{2E9F5BBE-3656-129E-53E5-9FD4099F58F6}"/>
              </a:ext>
            </a:extLst>
          </p:cNvPr>
          <p:cNvSpPr txBox="1"/>
          <p:nvPr/>
        </p:nvSpPr>
        <p:spPr>
          <a:xfrm>
            <a:off x="7040964" y="588388"/>
            <a:ext cx="1858201" cy="1123384"/>
          </a:xfrm>
          <a:prstGeom prst="rect">
            <a:avLst/>
          </a:prstGeom>
          <a:noFill/>
        </p:spPr>
        <p:txBody>
          <a:bodyPr wrap="none" rtlCol="0">
            <a:spAutoFit/>
          </a:bodyPr>
          <a:lstStyle/>
          <a:p>
            <a:pPr algn="r"/>
            <a:r>
              <a:rPr lang="en-GB" dirty="0">
                <a:solidFill>
                  <a:srgbClr val="FFC000"/>
                </a:solidFill>
              </a:rPr>
              <a:t>over</a:t>
            </a:r>
            <a:br>
              <a:rPr lang="en-GB" dirty="0">
                <a:solidFill>
                  <a:srgbClr val="FFC000"/>
                </a:solidFill>
              </a:rPr>
            </a:br>
            <a:r>
              <a:rPr lang="en-GB" sz="4000" dirty="0">
                <a:solidFill>
                  <a:srgbClr val="FFC000"/>
                </a:solidFill>
              </a:rPr>
              <a:t>220 500</a:t>
            </a:r>
            <a:endParaRPr lang="en-GB" dirty="0">
              <a:solidFill>
                <a:srgbClr val="FFC000"/>
              </a:solidFill>
            </a:endParaRPr>
          </a:p>
          <a:p>
            <a:pPr algn="r"/>
            <a:r>
              <a:rPr lang="en-GB" dirty="0">
                <a:solidFill>
                  <a:srgbClr val="FFC000"/>
                </a:solidFill>
              </a:rPr>
              <a:t>students</a:t>
            </a:r>
          </a:p>
        </p:txBody>
      </p:sp>
      <p:sp>
        <p:nvSpPr>
          <p:cNvPr id="17" name="TextBox 16">
            <a:extLst>
              <a:ext uri="{FF2B5EF4-FFF2-40B4-BE49-F238E27FC236}">
                <a16:creationId xmlns:a16="http://schemas.microsoft.com/office/drawing/2014/main" id="{1D18A995-44C5-C903-ACD5-1429F7E8BC66}"/>
              </a:ext>
            </a:extLst>
          </p:cNvPr>
          <p:cNvSpPr txBox="1"/>
          <p:nvPr/>
        </p:nvSpPr>
        <p:spPr>
          <a:xfrm>
            <a:off x="7316756" y="2119946"/>
            <a:ext cx="1598516" cy="1123384"/>
          </a:xfrm>
          <a:prstGeom prst="rect">
            <a:avLst/>
          </a:prstGeom>
          <a:noFill/>
        </p:spPr>
        <p:txBody>
          <a:bodyPr wrap="none" rtlCol="0">
            <a:spAutoFit/>
          </a:bodyPr>
          <a:lstStyle/>
          <a:p>
            <a:pPr algn="r"/>
            <a:r>
              <a:rPr lang="en-GB" dirty="0">
                <a:solidFill>
                  <a:srgbClr val="FFC000"/>
                </a:solidFill>
              </a:rPr>
              <a:t>more than</a:t>
            </a:r>
            <a:br>
              <a:rPr lang="en-GB" dirty="0">
                <a:solidFill>
                  <a:srgbClr val="FFC000"/>
                </a:solidFill>
              </a:rPr>
            </a:br>
            <a:r>
              <a:rPr lang="en-GB" sz="4000" dirty="0">
                <a:solidFill>
                  <a:srgbClr val="FFC000"/>
                </a:solidFill>
              </a:rPr>
              <a:t>29 000</a:t>
            </a:r>
            <a:endParaRPr lang="en-GB" dirty="0">
              <a:solidFill>
                <a:srgbClr val="FFC000"/>
              </a:solidFill>
            </a:endParaRPr>
          </a:p>
          <a:p>
            <a:pPr algn="r"/>
            <a:r>
              <a:rPr lang="en-GB" dirty="0">
                <a:solidFill>
                  <a:srgbClr val="FFC000"/>
                </a:solidFill>
              </a:rPr>
              <a:t>staff members</a:t>
            </a:r>
          </a:p>
        </p:txBody>
      </p:sp>
      <p:pic>
        <p:nvPicPr>
          <p:cNvPr id="3" name="Picture 2">
            <a:extLst>
              <a:ext uri="{FF2B5EF4-FFF2-40B4-BE49-F238E27FC236}">
                <a16:creationId xmlns:a16="http://schemas.microsoft.com/office/drawing/2014/main" id="{884AC504-1827-4866-B37F-903893BAF818}"/>
              </a:ext>
            </a:extLst>
          </p:cNvPr>
          <p:cNvPicPr>
            <a:picLocks noChangeAspect="1"/>
          </p:cNvPicPr>
          <p:nvPr/>
        </p:nvPicPr>
        <p:blipFill>
          <a:blip r:embed="rId3"/>
          <a:stretch>
            <a:fillRect/>
          </a:stretch>
        </p:blipFill>
        <p:spPr>
          <a:xfrm>
            <a:off x="6951621" y="4243025"/>
            <a:ext cx="1977583" cy="791033"/>
          </a:xfrm>
          <a:prstGeom prst="rect">
            <a:avLst/>
          </a:prstGeom>
        </p:spPr>
      </p:pic>
    </p:spTree>
    <p:extLst>
      <p:ext uri="{BB962C8B-B14F-4D97-AF65-F5344CB8AC3E}">
        <p14:creationId xmlns:p14="http://schemas.microsoft.com/office/powerpoint/2010/main" val="12386242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29CF6-3D60-4796-BF1B-AB0A1D6B7895}"/>
              </a:ext>
            </a:extLst>
          </p:cNvPr>
          <p:cNvSpPr>
            <a:spLocks noGrp="1"/>
          </p:cNvSpPr>
          <p:nvPr>
            <p:ph type="title"/>
          </p:nvPr>
        </p:nvSpPr>
        <p:spPr>
          <a:xfrm>
            <a:off x="5353493" y="2074662"/>
            <a:ext cx="3048972" cy="994172"/>
          </a:xfrm>
        </p:spPr>
        <p:txBody>
          <a:bodyPr>
            <a:normAutofit fontScale="90000"/>
          </a:bodyPr>
          <a:lstStyle/>
          <a:p>
            <a:r>
              <a:rPr lang="en-GB" dirty="0"/>
              <a:t>Most common goals of European universities</a:t>
            </a:r>
          </a:p>
        </p:txBody>
      </p:sp>
      <p:pic>
        <p:nvPicPr>
          <p:cNvPr id="5" name="Picture 4">
            <a:extLst>
              <a:ext uri="{FF2B5EF4-FFF2-40B4-BE49-F238E27FC236}">
                <a16:creationId xmlns:a16="http://schemas.microsoft.com/office/drawing/2014/main" id="{02F64723-5210-45EA-98AC-EDA9463506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97891"/>
            <a:ext cx="4347713" cy="4347713"/>
          </a:xfrm>
          <a:prstGeom prst="rect">
            <a:avLst/>
          </a:prstGeom>
        </p:spPr>
      </p:pic>
      <p:sp>
        <p:nvSpPr>
          <p:cNvPr id="6"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70157"/>
            <a:ext cx="5017474" cy="274637"/>
          </a:xfrm>
        </p:spPr>
        <p:txBody>
          <a:bodyPr/>
          <a:lstStyle/>
          <a:p>
            <a:r>
              <a:rPr lang="en-US" dirty="0"/>
              <a:t>The Digital Platforms of Young University Alliances</a:t>
            </a:r>
            <a:endParaRPr lang="hr-HR" dirty="0"/>
          </a:p>
        </p:txBody>
      </p:sp>
      <p:sp>
        <p:nvSpPr>
          <p:cNvPr id="7"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1719127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8B79779-252A-4FA1-A7B2-D04A7087A8BB}"/>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0" y="397891"/>
            <a:ext cx="4347713" cy="4347713"/>
          </a:xfrm>
          <a:prstGeom prst="rect">
            <a:avLst/>
          </a:prstGeom>
        </p:spPr>
      </p:pic>
      <p:sp>
        <p:nvSpPr>
          <p:cNvPr id="2" name="Title 1">
            <a:extLst>
              <a:ext uri="{FF2B5EF4-FFF2-40B4-BE49-F238E27FC236}">
                <a16:creationId xmlns:a16="http://schemas.microsoft.com/office/drawing/2014/main" id="{DFF29CF6-3D60-4796-BF1B-AB0A1D6B7895}"/>
              </a:ext>
            </a:extLst>
          </p:cNvPr>
          <p:cNvSpPr>
            <a:spLocks noGrp="1"/>
          </p:cNvSpPr>
          <p:nvPr>
            <p:ph type="title"/>
          </p:nvPr>
        </p:nvSpPr>
        <p:spPr>
          <a:xfrm>
            <a:off x="1000029" y="2074663"/>
            <a:ext cx="3048972" cy="994172"/>
          </a:xfrm>
        </p:spPr>
        <p:txBody>
          <a:bodyPr>
            <a:normAutofit fontScale="90000"/>
          </a:bodyPr>
          <a:lstStyle/>
          <a:p>
            <a:r>
              <a:rPr lang="en-GB" dirty="0"/>
              <a:t>Most common goals of European universities</a:t>
            </a:r>
          </a:p>
        </p:txBody>
      </p:sp>
      <p:sp>
        <p:nvSpPr>
          <p:cNvPr id="3" name="Content Placeholder 2">
            <a:extLst>
              <a:ext uri="{FF2B5EF4-FFF2-40B4-BE49-F238E27FC236}">
                <a16:creationId xmlns:a16="http://schemas.microsoft.com/office/drawing/2014/main" id="{4DF30683-1E97-4AD3-92F2-E6FE038B80EE}"/>
              </a:ext>
            </a:extLst>
          </p:cNvPr>
          <p:cNvSpPr>
            <a:spLocks noGrp="1"/>
          </p:cNvSpPr>
          <p:nvPr>
            <p:ph idx="1"/>
          </p:nvPr>
        </p:nvSpPr>
        <p:spPr>
          <a:xfrm>
            <a:off x="4572000" y="696229"/>
            <a:ext cx="3696396" cy="3751041"/>
          </a:xfrm>
        </p:spPr>
        <p:txBody>
          <a:bodyPr>
            <a:normAutofit/>
          </a:bodyPr>
          <a:lstStyle/>
          <a:p>
            <a:pPr marL="0" indent="0">
              <a:buNone/>
            </a:pPr>
            <a:r>
              <a:rPr lang="en-GB" dirty="0"/>
              <a:t>Increase </a:t>
            </a:r>
            <a:r>
              <a:rPr lang="en-GB" dirty="0">
                <a:solidFill>
                  <a:srgbClr val="FF0000"/>
                </a:solidFill>
              </a:rPr>
              <a:t>student mobility</a:t>
            </a:r>
          </a:p>
          <a:p>
            <a:pPr marL="0" indent="0">
              <a:buNone/>
            </a:pPr>
            <a:endParaRPr lang="en-GB" dirty="0"/>
          </a:p>
          <a:p>
            <a:pPr marL="0" indent="0">
              <a:buNone/>
            </a:pPr>
            <a:r>
              <a:rPr lang="en-GB" dirty="0"/>
              <a:t>Support student identification </a:t>
            </a:r>
            <a:br>
              <a:rPr lang="en-GB" dirty="0"/>
            </a:br>
            <a:endParaRPr lang="en-GB" dirty="0"/>
          </a:p>
          <a:p>
            <a:pPr marL="0" indent="0">
              <a:buNone/>
            </a:pPr>
            <a:r>
              <a:rPr lang="en-GB" dirty="0"/>
              <a:t>Create and implement </a:t>
            </a:r>
            <a:br>
              <a:rPr lang="en-GB" dirty="0"/>
            </a:br>
            <a:r>
              <a:rPr lang="en-GB" dirty="0">
                <a:solidFill>
                  <a:srgbClr val="FF0000"/>
                </a:solidFill>
              </a:rPr>
              <a:t>joint study programmes</a:t>
            </a:r>
            <a:r>
              <a:rPr lang="en-GB" dirty="0"/>
              <a:t> </a:t>
            </a:r>
          </a:p>
          <a:p>
            <a:pPr marL="0" indent="0">
              <a:buNone/>
            </a:pPr>
            <a:endParaRPr lang="en-GB" dirty="0"/>
          </a:p>
          <a:p>
            <a:pPr marL="0" indent="0">
              <a:buNone/>
            </a:pPr>
            <a:r>
              <a:rPr lang="en-GB" dirty="0"/>
              <a:t>Promote </a:t>
            </a:r>
            <a:r>
              <a:rPr lang="en-GB" dirty="0">
                <a:solidFill>
                  <a:srgbClr val="FF0000"/>
                </a:solidFill>
              </a:rPr>
              <a:t>research output</a:t>
            </a:r>
            <a:r>
              <a:rPr lang="en-GB" dirty="0"/>
              <a:t>, especially related to open science</a:t>
            </a:r>
          </a:p>
          <a:p>
            <a:pPr marL="0" indent="0">
              <a:buNone/>
            </a:pPr>
            <a:endParaRPr lang="en-GB" dirty="0"/>
          </a:p>
          <a:p>
            <a:pPr marL="0" indent="0">
              <a:buNone/>
            </a:pPr>
            <a:r>
              <a:rPr lang="en-GB" dirty="0"/>
              <a:t>Increase </a:t>
            </a:r>
            <a:r>
              <a:rPr lang="en-GB" dirty="0">
                <a:solidFill>
                  <a:srgbClr val="FF0000"/>
                </a:solidFill>
              </a:rPr>
              <a:t>teacher and researcher networking </a:t>
            </a:r>
            <a:r>
              <a:rPr lang="en-GB" dirty="0"/>
              <a:t>/ mobility</a:t>
            </a:r>
          </a:p>
          <a:p>
            <a:endParaRPr lang="en-GB" dirty="0"/>
          </a:p>
        </p:txBody>
      </p:sp>
      <p:sp>
        <p:nvSpPr>
          <p:cNvPr id="5"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7"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34621711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2A82200-90AF-47CE-A424-D9A537A79DCE}"/>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0" y="397891"/>
            <a:ext cx="4347713" cy="4347713"/>
          </a:xfrm>
          <a:prstGeom prst="rect">
            <a:avLst/>
          </a:prstGeom>
        </p:spPr>
      </p:pic>
      <p:sp>
        <p:nvSpPr>
          <p:cNvPr id="2" name="Title 1">
            <a:extLst>
              <a:ext uri="{FF2B5EF4-FFF2-40B4-BE49-F238E27FC236}">
                <a16:creationId xmlns:a16="http://schemas.microsoft.com/office/drawing/2014/main" id="{DFF29CF6-3D60-4796-BF1B-AB0A1D6B7895}"/>
              </a:ext>
            </a:extLst>
          </p:cNvPr>
          <p:cNvSpPr>
            <a:spLocks noGrp="1"/>
          </p:cNvSpPr>
          <p:nvPr>
            <p:ph type="title"/>
          </p:nvPr>
        </p:nvSpPr>
        <p:spPr>
          <a:xfrm>
            <a:off x="994278" y="2074664"/>
            <a:ext cx="3048972" cy="994172"/>
          </a:xfrm>
        </p:spPr>
        <p:txBody>
          <a:bodyPr>
            <a:normAutofit fontScale="90000"/>
          </a:bodyPr>
          <a:lstStyle/>
          <a:p>
            <a:r>
              <a:rPr lang="en-GB" dirty="0"/>
              <a:t>Virtual Campus should support those processes</a:t>
            </a:r>
          </a:p>
        </p:txBody>
      </p:sp>
      <p:sp>
        <p:nvSpPr>
          <p:cNvPr id="3" name="Content Placeholder 2">
            <a:extLst>
              <a:ext uri="{FF2B5EF4-FFF2-40B4-BE49-F238E27FC236}">
                <a16:creationId xmlns:a16="http://schemas.microsoft.com/office/drawing/2014/main" id="{4DF30683-1E97-4AD3-92F2-E6FE038B80EE}"/>
              </a:ext>
            </a:extLst>
          </p:cNvPr>
          <p:cNvSpPr>
            <a:spLocks noGrp="1"/>
          </p:cNvSpPr>
          <p:nvPr>
            <p:ph idx="1"/>
          </p:nvPr>
        </p:nvSpPr>
        <p:spPr>
          <a:xfrm>
            <a:off x="4572000" y="696229"/>
            <a:ext cx="3696396" cy="3751041"/>
          </a:xfrm>
        </p:spPr>
        <p:txBody>
          <a:bodyPr>
            <a:normAutofit/>
          </a:bodyPr>
          <a:lstStyle/>
          <a:p>
            <a:pPr marL="0" indent="0">
              <a:buNone/>
            </a:pPr>
            <a:r>
              <a:rPr lang="en-GB" dirty="0"/>
              <a:t>Increase </a:t>
            </a:r>
            <a:r>
              <a:rPr lang="en-GB" dirty="0">
                <a:solidFill>
                  <a:srgbClr val="FF0000"/>
                </a:solidFill>
              </a:rPr>
              <a:t>student mobility</a:t>
            </a:r>
          </a:p>
          <a:p>
            <a:pPr marL="0" indent="0">
              <a:buNone/>
            </a:pPr>
            <a:endParaRPr lang="en-GB" dirty="0"/>
          </a:p>
          <a:p>
            <a:pPr marL="0" indent="0">
              <a:buNone/>
            </a:pPr>
            <a:r>
              <a:rPr lang="en-GB" dirty="0"/>
              <a:t>Support student identification </a:t>
            </a:r>
            <a:br>
              <a:rPr lang="en-GB" dirty="0"/>
            </a:br>
            <a:endParaRPr lang="en-GB" dirty="0"/>
          </a:p>
          <a:p>
            <a:pPr marL="0" indent="0">
              <a:buNone/>
            </a:pPr>
            <a:r>
              <a:rPr lang="en-GB" dirty="0"/>
              <a:t>Create and implement </a:t>
            </a:r>
            <a:br>
              <a:rPr lang="en-GB" dirty="0"/>
            </a:br>
            <a:r>
              <a:rPr lang="en-GB" dirty="0">
                <a:solidFill>
                  <a:srgbClr val="FF0000"/>
                </a:solidFill>
              </a:rPr>
              <a:t>joint study programmes</a:t>
            </a:r>
            <a:r>
              <a:rPr lang="en-GB" dirty="0"/>
              <a:t> </a:t>
            </a:r>
          </a:p>
          <a:p>
            <a:pPr marL="0" indent="0">
              <a:buNone/>
            </a:pPr>
            <a:endParaRPr lang="en-GB" dirty="0"/>
          </a:p>
          <a:p>
            <a:pPr marL="0" indent="0">
              <a:buNone/>
            </a:pPr>
            <a:r>
              <a:rPr lang="en-GB" dirty="0"/>
              <a:t>Promote </a:t>
            </a:r>
            <a:r>
              <a:rPr lang="en-GB" dirty="0">
                <a:solidFill>
                  <a:srgbClr val="FF0000"/>
                </a:solidFill>
              </a:rPr>
              <a:t>research output</a:t>
            </a:r>
            <a:r>
              <a:rPr lang="en-GB" dirty="0"/>
              <a:t>, especially related to open science</a:t>
            </a:r>
          </a:p>
          <a:p>
            <a:pPr marL="0" indent="0">
              <a:buNone/>
            </a:pPr>
            <a:endParaRPr lang="en-GB" dirty="0"/>
          </a:p>
          <a:p>
            <a:pPr marL="0" indent="0">
              <a:buNone/>
            </a:pPr>
            <a:r>
              <a:rPr lang="en-GB" dirty="0"/>
              <a:t>Increase </a:t>
            </a:r>
            <a:r>
              <a:rPr lang="en-GB" dirty="0">
                <a:solidFill>
                  <a:srgbClr val="FF0000"/>
                </a:solidFill>
              </a:rPr>
              <a:t>teacher and researcher networking </a:t>
            </a:r>
            <a:r>
              <a:rPr lang="en-GB" dirty="0"/>
              <a:t>/ mobility</a:t>
            </a:r>
          </a:p>
          <a:p>
            <a:endParaRPr lang="en-GB" dirty="0"/>
          </a:p>
        </p:txBody>
      </p:sp>
      <p:sp>
        <p:nvSpPr>
          <p:cNvPr id="5"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6"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24890309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9FB0B7D-22E4-4143-8D26-8D9FEFA5FB50}"/>
              </a:ext>
            </a:extLst>
          </p:cNvPr>
          <p:cNvPicPr>
            <a:picLocks noChangeAspect="1"/>
          </p:cNvPicPr>
          <p:nvPr/>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0" y="397891"/>
            <a:ext cx="4347713" cy="4347713"/>
          </a:xfrm>
          <a:prstGeom prst="rect">
            <a:avLst/>
          </a:prstGeom>
        </p:spPr>
      </p:pic>
      <p:sp>
        <p:nvSpPr>
          <p:cNvPr id="3" name="Content Placeholder 2">
            <a:extLst>
              <a:ext uri="{FF2B5EF4-FFF2-40B4-BE49-F238E27FC236}">
                <a16:creationId xmlns:a16="http://schemas.microsoft.com/office/drawing/2014/main" id="{4DF30683-1E97-4AD3-92F2-E6FE038B80EE}"/>
              </a:ext>
            </a:extLst>
          </p:cNvPr>
          <p:cNvSpPr>
            <a:spLocks noGrp="1"/>
          </p:cNvSpPr>
          <p:nvPr>
            <p:ph idx="1"/>
          </p:nvPr>
        </p:nvSpPr>
        <p:spPr>
          <a:xfrm>
            <a:off x="4572000" y="696229"/>
            <a:ext cx="3696396" cy="3751041"/>
          </a:xfrm>
        </p:spPr>
        <p:txBody>
          <a:bodyPr>
            <a:normAutofit/>
          </a:bodyPr>
          <a:lstStyle/>
          <a:p>
            <a:pPr marL="0" indent="0">
              <a:buNone/>
            </a:pPr>
            <a:r>
              <a:rPr lang="en-GB" dirty="0"/>
              <a:t>therefore it should be an </a:t>
            </a:r>
          </a:p>
          <a:p>
            <a:pPr marL="0" indent="0">
              <a:buNone/>
            </a:pPr>
            <a:r>
              <a:rPr lang="en-GB" noProof="0" dirty="0">
                <a:solidFill>
                  <a:srgbClr val="FF0000"/>
                </a:solidFill>
                <a:latin typeface="+mn-lt"/>
              </a:rPr>
              <a:t>information system </a:t>
            </a:r>
          </a:p>
          <a:p>
            <a:pPr marL="0" indent="0">
              <a:buNone/>
            </a:pPr>
            <a:r>
              <a:rPr lang="en-GB" noProof="0" dirty="0">
                <a:latin typeface="+mn-lt"/>
              </a:rPr>
              <a:t>(database, applications, APIs, procedures, organization, support ...)</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4" name="Content Placeholder 2">
            <a:extLst>
              <a:ext uri="{FF2B5EF4-FFF2-40B4-BE49-F238E27FC236}">
                <a16:creationId xmlns:a16="http://schemas.microsoft.com/office/drawing/2014/main" id="{4227E0F0-66E7-11B6-CC60-9BE5065C0B9E}"/>
              </a:ext>
            </a:extLst>
          </p:cNvPr>
          <p:cNvSpPr txBox="1">
            <a:spLocks/>
          </p:cNvSpPr>
          <p:nvPr/>
        </p:nvSpPr>
        <p:spPr>
          <a:xfrm>
            <a:off x="4572000" y="2783111"/>
            <a:ext cx="3696396" cy="1742032"/>
          </a:xfrm>
          <a:prstGeom prst="rect">
            <a:avLst/>
          </a:prstGeom>
        </p:spPr>
        <p:txBody>
          <a:bodyPr vert="horz" lIns="91440" tIns="45720" rIns="91440" bIns="45720" rtlCol="0">
            <a:normAutofit/>
          </a:bodyPr>
          <a:lstStyle>
            <a:lvl1pPr marL="128585" indent="-128585" algn="l" defTabSz="514337" rtl="0" eaLnBrk="1" latinLnBrk="0" hangingPunct="1">
              <a:lnSpc>
                <a:spcPct val="90000"/>
              </a:lnSpc>
              <a:spcBef>
                <a:spcPts val="563"/>
              </a:spcBef>
              <a:buClr>
                <a:srgbClr val="C00000"/>
              </a:buClr>
              <a:buFont typeface="Arial" panose="020B0604020202020204" pitchFamily="34" charset="0"/>
              <a:buChar char="•"/>
              <a:defRPr sz="1800" kern="1200">
                <a:solidFill>
                  <a:schemeClr val="tx1"/>
                </a:solidFill>
                <a:latin typeface="+mn-lt"/>
                <a:ea typeface="Verdana" panose="020B0604030504040204" pitchFamily="34" charset="0"/>
                <a:cs typeface="Verdana" panose="020B0604030504040204" pitchFamily="34" charset="0"/>
              </a:defRPr>
            </a:lvl1pPr>
            <a:lvl2pPr marL="385753" indent="-128585" algn="l" defTabSz="514337" rtl="0" eaLnBrk="1" latinLnBrk="0" hangingPunct="1">
              <a:lnSpc>
                <a:spcPct val="90000"/>
              </a:lnSpc>
              <a:spcBef>
                <a:spcPts val="281"/>
              </a:spcBef>
              <a:buClr>
                <a:srgbClr val="C00000"/>
              </a:buClr>
              <a:buFont typeface="Arial" panose="020B0604020202020204" pitchFamily="34" charset="0"/>
              <a:buChar char="•"/>
              <a:defRPr sz="1600" kern="1200">
                <a:solidFill>
                  <a:schemeClr val="tx1"/>
                </a:solidFill>
                <a:latin typeface="+mn-lt"/>
                <a:ea typeface="Verdana" panose="020B0604030504040204" pitchFamily="34" charset="0"/>
                <a:cs typeface="Verdana" panose="020B0604030504040204" pitchFamily="34" charset="0"/>
              </a:defRPr>
            </a:lvl2pPr>
            <a:lvl3pPr marL="642921" indent="-128585" algn="l" defTabSz="514337" rtl="0" eaLnBrk="1" latinLnBrk="0" hangingPunct="1">
              <a:lnSpc>
                <a:spcPct val="90000"/>
              </a:lnSpc>
              <a:spcBef>
                <a:spcPts val="281"/>
              </a:spcBef>
              <a:buClr>
                <a:srgbClr val="C00000"/>
              </a:buClr>
              <a:buFont typeface="Arial" panose="020B0604020202020204" pitchFamily="34" charset="0"/>
              <a:buChar char="•"/>
              <a:defRPr sz="1200" kern="1200">
                <a:solidFill>
                  <a:schemeClr val="tx1"/>
                </a:solidFill>
                <a:latin typeface="+mn-lt"/>
                <a:ea typeface="Verdana" panose="020B0604030504040204" pitchFamily="34" charset="0"/>
                <a:cs typeface="Verdana" panose="020B0604030504040204" pitchFamily="34" charset="0"/>
              </a:defRPr>
            </a:lvl3pPr>
            <a:lvl4pPr marL="900090" indent="-128585" algn="l" defTabSz="514337" rtl="0" eaLnBrk="1" latinLnBrk="0" hangingPunct="1">
              <a:lnSpc>
                <a:spcPct val="90000"/>
              </a:lnSpc>
              <a:spcBef>
                <a:spcPts val="281"/>
              </a:spcBef>
              <a:buClr>
                <a:srgbClr val="C00000"/>
              </a:buClr>
              <a:buFont typeface="Arial" panose="020B0604020202020204" pitchFamily="34" charset="0"/>
              <a:buChar char="•"/>
              <a:defRPr sz="1100" kern="1200">
                <a:solidFill>
                  <a:schemeClr val="tx1"/>
                </a:solidFill>
                <a:latin typeface="+mn-lt"/>
                <a:ea typeface="Verdana" panose="020B0604030504040204" pitchFamily="34" charset="0"/>
                <a:cs typeface="Verdana" panose="020B0604030504040204" pitchFamily="34" charset="0"/>
              </a:defRPr>
            </a:lvl4pPr>
            <a:lvl5pPr marL="1157259" indent="-128585" algn="l" defTabSz="514337" rtl="0" eaLnBrk="1" latinLnBrk="0" hangingPunct="1">
              <a:lnSpc>
                <a:spcPct val="90000"/>
              </a:lnSpc>
              <a:spcBef>
                <a:spcPts val="281"/>
              </a:spcBef>
              <a:buClr>
                <a:srgbClr val="C00000"/>
              </a:buClr>
              <a:buFont typeface="Arial" panose="020B0604020202020204" pitchFamily="34" charset="0"/>
              <a:buChar char="•"/>
              <a:defRPr sz="1000" kern="1200">
                <a:solidFill>
                  <a:schemeClr val="tx1"/>
                </a:solidFill>
                <a:latin typeface="+mn-lt"/>
                <a:ea typeface="Verdana" panose="020B0604030504040204" pitchFamily="34" charset="0"/>
                <a:cs typeface="Verdana" panose="020B0604030504040204" pitchFamily="34" charset="0"/>
              </a:defRPr>
            </a:lvl5pPr>
            <a:lvl6pPr marL="1414427"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6"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3"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marL="0" indent="0">
              <a:buFont typeface="Arial" panose="020B0604020202020204" pitchFamily="34" charset="0"/>
              <a:buNone/>
            </a:pPr>
            <a:r>
              <a:rPr lang="en-GB" dirty="0"/>
              <a:t>and </a:t>
            </a:r>
            <a:r>
              <a:rPr lang="en-GB" dirty="0">
                <a:solidFill>
                  <a:srgbClr val="FF0000"/>
                </a:solidFill>
              </a:rPr>
              <a:t>not be</a:t>
            </a:r>
            <a:r>
              <a:rPr lang="en-GB" dirty="0"/>
              <a:t> </a:t>
            </a:r>
          </a:p>
          <a:p>
            <a:pPr marL="0" indent="0">
              <a:buFont typeface="Arial" panose="020B0604020202020204" pitchFamily="34" charset="0"/>
              <a:buNone/>
            </a:pPr>
            <a:r>
              <a:rPr lang="en-GB" dirty="0"/>
              <a:t>a website</a:t>
            </a:r>
          </a:p>
          <a:p>
            <a:pPr marL="0" indent="0">
              <a:buFont typeface="Arial" panose="020B0604020202020204" pitchFamily="34" charset="0"/>
              <a:buNone/>
            </a:pPr>
            <a:r>
              <a:rPr lang="en-GB" dirty="0"/>
              <a:t>a news portal</a:t>
            </a:r>
          </a:p>
          <a:p>
            <a:pPr marL="0" indent="0">
              <a:buFont typeface="Arial" panose="020B0604020202020204" pitchFamily="34" charset="0"/>
              <a:buNone/>
            </a:pPr>
            <a:r>
              <a:rPr lang="en-GB" dirty="0"/>
              <a:t>a file repository</a:t>
            </a:r>
          </a:p>
          <a:p>
            <a:pPr marL="0" indent="0">
              <a:buFont typeface="Arial" panose="020B0604020202020204" pitchFamily="34" charset="0"/>
              <a:buNone/>
            </a:pPr>
            <a:r>
              <a:rPr lang="en-GB" dirty="0"/>
              <a:t>...</a:t>
            </a:r>
          </a:p>
          <a:p>
            <a:pPr marL="0" indent="0">
              <a:buFont typeface="Arial" panose="020B0604020202020204" pitchFamily="34" charset="0"/>
              <a:buNone/>
            </a:pPr>
            <a:endParaRPr lang="en-GB" dirty="0"/>
          </a:p>
          <a:p>
            <a:pPr marL="0" indent="0">
              <a:buFont typeface="Arial" panose="020B0604020202020204" pitchFamily="34" charset="0"/>
              <a:buNone/>
            </a:pPr>
            <a:endParaRPr lang="en-GB" dirty="0"/>
          </a:p>
        </p:txBody>
      </p:sp>
      <p:sp>
        <p:nvSpPr>
          <p:cNvPr id="11" name="Title 1">
            <a:extLst>
              <a:ext uri="{FF2B5EF4-FFF2-40B4-BE49-F238E27FC236}">
                <a16:creationId xmlns:a16="http://schemas.microsoft.com/office/drawing/2014/main" id="{9D68A4F0-518F-4733-8005-6F41A7F3F876}"/>
              </a:ext>
            </a:extLst>
          </p:cNvPr>
          <p:cNvSpPr>
            <a:spLocks noGrp="1"/>
          </p:cNvSpPr>
          <p:nvPr>
            <p:ph type="title"/>
          </p:nvPr>
        </p:nvSpPr>
        <p:spPr>
          <a:xfrm>
            <a:off x="994278" y="2074664"/>
            <a:ext cx="3048972" cy="994172"/>
          </a:xfrm>
        </p:spPr>
        <p:txBody>
          <a:bodyPr>
            <a:normAutofit fontScale="90000"/>
          </a:bodyPr>
          <a:lstStyle/>
          <a:p>
            <a:r>
              <a:rPr lang="en-GB" dirty="0"/>
              <a:t>Virtual Campus should support those processes</a:t>
            </a:r>
          </a:p>
        </p:txBody>
      </p:sp>
      <p:sp>
        <p:nvSpPr>
          <p:cNvPr id="6" name="Footer Placeholder 4">
            <a:extLst>
              <a:ext uri="{FF2B5EF4-FFF2-40B4-BE49-F238E27FC236}">
                <a16:creationId xmlns:a16="http://schemas.microsoft.com/office/drawing/2014/main" id="{31FE76A9-AC2D-20B4-F3FC-B08C476EFAF7}"/>
              </a:ext>
            </a:extLst>
          </p:cNvPr>
          <p:cNvSpPr>
            <a:spLocks noGrp="1"/>
          </p:cNvSpPr>
          <p:nvPr>
            <p:ph type="ftr" sz="quarter" idx="11"/>
          </p:nvPr>
        </p:nvSpPr>
        <p:spPr>
          <a:xfrm>
            <a:off x="2063263" y="4767263"/>
            <a:ext cx="5017474" cy="274637"/>
          </a:xfrm>
        </p:spPr>
        <p:txBody>
          <a:bodyPr/>
          <a:lstStyle/>
          <a:p>
            <a:r>
              <a:rPr lang="en-US" dirty="0"/>
              <a:t>The Digital Platforms of Young University Alliances</a:t>
            </a:r>
            <a:endParaRPr lang="hr-HR" dirty="0"/>
          </a:p>
        </p:txBody>
      </p:sp>
      <p:sp>
        <p:nvSpPr>
          <p:cNvPr id="7" name="Date Placeholder 3">
            <a:extLst>
              <a:ext uri="{FF2B5EF4-FFF2-40B4-BE49-F238E27FC236}">
                <a16:creationId xmlns:a16="http://schemas.microsoft.com/office/drawing/2014/main" id="{5636440B-731E-A6F3-5A16-7B87158EF580}"/>
              </a:ext>
            </a:extLst>
          </p:cNvPr>
          <p:cNvSpPr>
            <a:spLocks noGrp="1"/>
          </p:cNvSpPr>
          <p:nvPr>
            <p:ph type="dt" sz="half" idx="10"/>
          </p:nvPr>
        </p:nvSpPr>
        <p:spPr>
          <a:xfrm>
            <a:off x="7644912" y="4766164"/>
            <a:ext cx="1197135" cy="274637"/>
          </a:xfrm>
        </p:spPr>
        <p:txBody>
          <a:bodyPr/>
          <a:lstStyle/>
          <a:p>
            <a:r>
              <a:rPr lang="hr-HR" dirty="0"/>
              <a:t>26.01.2026.</a:t>
            </a:r>
          </a:p>
        </p:txBody>
      </p:sp>
    </p:spTree>
    <p:extLst>
      <p:ext uri="{BB962C8B-B14F-4D97-AF65-F5344CB8AC3E}">
        <p14:creationId xmlns:p14="http://schemas.microsoft.com/office/powerpoint/2010/main" val="31698308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Srce_Tema1_16x9">
  <a:themeElements>
    <a:clrScheme name="Srce boje">
      <a:dk1>
        <a:srgbClr val="0C0C0C"/>
      </a:dk1>
      <a:lt1>
        <a:srgbClr val="FFFFFF"/>
      </a:lt1>
      <a:dk2>
        <a:srgbClr val="0C0C0C"/>
      </a:dk2>
      <a:lt2>
        <a:srgbClr val="FFFFFF"/>
      </a:lt2>
      <a:accent1>
        <a:srgbClr val="D71635"/>
      </a:accent1>
      <a:accent2>
        <a:srgbClr val="E39717"/>
      </a:accent2>
      <a:accent3>
        <a:srgbClr val="0095DA"/>
      </a:accent3>
      <a:accent4>
        <a:srgbClr val="80C342"/>
      </a:accent4>
      <a:accent5>
        <a:srgbClr val="00AB4E"/>
      </a:accent5>
      <a:accent6>
        <a:srgbClr val="B04C46"/>
      </a:accent6>
      <a:hlink>
        <a:srgbClr val="D71635"/>
      </a:hlink>
      <a:folHlink>
        <a:srgbClr val="D71635"/>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rce_Tema1_16x9" id="{476E04C6-ED46-4774-BC39-1C443F715698}" vid="{90F83EFC-DEE1-42FC-8BFD-555EDA227AE0}"/>
    </a:ext>
  </a:extLst>
</a:theme>
</file>

<file path=ppt/theme/theme2.xml><?xml version="1.0" encoding="utf-8"?>
<a:theme xmlns:a="http://schemas.openxmlformats.org/drawingml/2006/main" name="1_Custom Design">
  <a:themeElements>
    <a:clrScheme name="Srce boje">
      <a:dk1>
        <a:srgbClr val="0C0C0C"/>
      </a:dk1>
      <a:lt1>
        <a:srgbClr val="FFFFFF"/>
      </a:lt1>
      <a:dk2>
        <a:srgbClr val="0C0C0C"/>
      </a:dk2>
      <a:lt2>
        <a:srgbClr val="FFFFFF"/>
      </a:lt2>
      <a:accent1>
        <a:srgbClr val="D71635"/>
      </a:accent1>
      <a:accent2>
        <a:srgbClr val="E39717"/>
      </a:accent2>
      <a:accent3>
        <a:srgbClr val="0095DA"/>
      </a:accent3>
      <a:accent4>
        <a:srgbClr val="80C342"/>
      </a:accent4>
      <a:accent5>
        <a:srgbClr val="00AB4E"/>
      </a:accent5>
      <a:accent6>
        <a:srgbClr val="B04C46"/>
      </a:accent6>
      <a:hlink>
        <a:srgbClr val="D71635"/>
      </a:hlink>
      <a:folHlink>
        <a:srgbClr val="D71635"/>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srce-predlozak-4x3-OA-CC-BY-NC-20140919</Template>
  <TotalTime>6683</TotalTime>
  <Words>1162</Words>
  <Application>Microsoft Office PowerPoint</Application>
  <PresentationFormat>On-screen Show (16:9)</PresentationFormat>
  <Paragraphs>285</Paragraphs>
  <Slides>26</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26</vt:i4>
      </vt:variant>
    </vt:vector>
  </HeadingPairs>
  <TitlesOfParts>
    <vt:vector size="31" baseType="lpstr">
      <vt:lpstr>Arial</vt:lpstr>
      <vt:lpstr>Calibri</vt:lpstr>
      <vt:lpstr>Verdana</vt:lpstr>
      <vt:lpstr>Srce_Tema1_16x9</vt:lpstr>
      <vt:lpstr>1_Custom Design</vt:lpstr>
      <vt:lpstr>Virtual Campus as a Core Information Infrastructure of the European University </vt:lpstr>
      <vt:lpstr>PowerPoint Presentation</vt:lpstr>
      <vt:lpstr>PowerPoint Presentation</vt:lpstr>
      <vt:lpstr>PowerPoint Presentation</vt:lpstr>
      <vt:lpstr>PowerPoint Presentation</vt:lpstr>
      <vt:lpstr>Most common goals of European universities</vt:lpstr>
      <vt:lpstr>Most common goals of European universities</vt:lpstr>
      <vt:lpstr>Virtual Campus should support those processes</vt:lpstr>
      <vt:lpstr>Virtual Campus should support those processes</vt:lpstr>
      <vt:lpstr>Challenges</vt:lpstr>
      <vt:lpstr>to solutions</vt:lpstr>
      <vt:lpstr>Our vision of VC (campus.unic.eu) </vt:lpstr>
      <vt:lpstr>Our vision of VC</vt:lpstr>
      <vt:lpstr>Our vision of VC</vt:lpstr>
      <vt:lpstr>Basic rules</vt:lpstr>
      <vt:lpstr>The architecture</vt:lpstr>
      <vt:lpstr>PowerPoint Presentation</vt:lpstr>
      <vt:lpstr>PowerPoint Presentation</vt:lpstr>
      <vt:lpstr>UNIC perspective</vt:lpstr>
      <vt:lpstr>The present and the future</vt:lpstr>
      <vt:lpstr>Where we are now?</vt:lpstr>
      <vt:lpstr>Lessons learned</vt:lpstr>
      <vt:lpstr>Future work</vt:lpstr>
      <vt:lpstr>System status</vt:lpstr>
      <vt:lpstr>We are open for collaboration!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Kruno Golubić</dc:creator>
  <cp:lastModifiedBy>Alen</cp:lastModifiedBy>
  <cp:revision>128</cp:revision>
  <cp:lastPrinted>2014-06-24T07:01:20Z</cp:lastPrinted>
  <dcterms:created xsi:type="dcterms:W3CDTF">2014-09-19T07:16:42Z</dcterms:created>
  <dcterms:modified xsi:type="dcterms:W3CDTF">2026-01-24T15:08:05Z</dcterms:modified>
</cp:coreProperties>
</file>