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3"/>
  </p:sldMasterIdLst>
  <p:notesMasterIdLst>
    <p:notesMasterId r:id="rId20"/>
  </p:notesMasterIdLst>
  <p:sldIdLst>
    <p:sldId id="283" r:id="rId4"/>
    <p:sldId id="274" r:id="rId5"/>
    <p:sldId id="292" r:id="rId6"/>
    <p:sldId id="285" r:id="rId7"/>
    <p:sldId id="273" r:id="rId8"/>
    <p:sldId id="256" r:id="rId9"/>
    <p:sldId id="259" r:id="rId10"/>
    <p:sldId id="261" r:id="rId11"/>
    <p:sldId id="270" r:id="rId12"/>
    <p:sldId id="290" r:id="rId13"/>
    <p:sldId id="291" r:id="rId14"/>
    <p:sldId id="276" r:id="rId15"/>
    <p:sldId id="275" r:id="rId16"/>
    <p:sldId id="277" r:id="rId17"/>
    <p:sldId id="279" r:id="rId18"/>
    <p:sldId id="289" r:id="rId19"/>
  </p:sldIdLst>
  <p:sldSz cx="12192000" cy="6858000"/>
  <p:notesSz cx="6858000" cy="9144000"/>
  <p:defaultTextStyle>
    <a:defPPr>
      <a:defRPr lang="en-I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2FFC9"/>
    <a:srgbClr val="5F5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90"/>
    <p:restoredTop sz="82298"/>
  </p:normalViewPr>
  <p:slideViewPr>
    <p:cSldViewPr snapToGrid="0" showGuides="1">
      <p:cViewPr varScale="1">
        <p:scale>
          <a:sx n="97" d="100"/>
          <a:sy n="97" d="100"/>
        </p:scale>
        <p:origin x="696" y="20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1.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493D9F-5418-3840-964C-5311D4601AD1}" type="datetimeFigureOut">
              <a:rPr lang="en-IS" smtClean="0"/>
              <a:t>1/26/26</a:t>
            </a:fld>
            <a:endParaRPr lang="en-I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49716A-A459-134C-A760-75730806885E}" type="slidenum">
              <a:rPr lang="en-IS" smtClean="0"/>
              <a:t>‹#›</a:t>
            </a:fld>
            <a:endParaRPr lang="en-IS"/>
          </a:p>
        </p:txBody>
      </p:sp>
    </p:spTree>
    <p:extLst>
      <p:ext uri="{BB962C8B-B14F-4D97-AF65-F5344CB8AC3E}">
        <p14:creationId xmlns:p14="http://schemas.microsoft.com/office/powerpoint/2010/main" val="510905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workshop is about more than tools or platforms. It is about how European University Alliances can build digital infrastructures that survive political complexity, institutional diversity, and the end of project funding. In </a:t>
            </a:r>
            <a:r>
              <a:rPr lang="en-GB" dirty="0" err="1"/>
              <a:t>NeurotechEU</a:t>
            </a:r>
            <a:r>
              <a:rPr lang="en-GB" dirty="0"/>
              <a:t>, we approached Campus+ not as a technical product, but as a governance choice. What I will show today is not only what Campus+ does, but why we deliberately avoided a fully centralized model, based on lessons from 1st-generation alliances.</a:t>
            </a:r>
            <a:endParaRPr lang="en-SE" dirty="0"/>
          </a:p>
        </p:txBody>
      </p:sp>
      <p:sp>
        <p:nvSpPr>
          <p:cNvPr id="4" name="Slide Number Placeholder 3"/>
          <p:cNvSpPr>
            <a:spLocks noGrp="1"/>
          </p:cNvSpPr>
          <p:nvPr>
            <p:ph type="sldNum" sz="quarter" idx="5"/>
          </p:nvPr>
        </p:nvSpPr>
        <p:spPr/>
        <p:txBody>
          <a:bodyPr/>
          <a:lstStyle/>
          <a:p>
            <a:fld id="{6F49716A-A459-134C-A760-75730806885E}" type="slidenum">
              <a:rPr lang="en-IS" smtClean="0"/>
              <a:t>1</a:t>
            </a:fld>
            <a:endParaRPr lang="en-IS"/>
          </a:p>
        </p:txBody>
      </p:sp>
    </p:spTree>
    <p:extLst>
      <p:ext uri="{BB962C8B-B14F-4D97-AF65-F5344CB8AC3E}">
        <p14:creationId xmlns:p14="http://schemas.microsoft.com/office/powerpoint/2010/main" val="2039824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6F49716A-A459-134C-A760-75730806885E}" type="slidenum">
              <a:rPr lang="en-IS" smtClean="0"/>
              <a:t>4</a:t>
            </a:fld>
            <a:endParaRPr lang="en-IS"/>
          </a:p>
        </p:txBody>
      </p:sp>
    </p:spTree>
    <p:extLst>
      <p:ext uri="{BB962C8B-B14F-4D97-AF65-F5344CB8AC3E}">
        <p14:creationId xmlns:p14="http://schemas.microsoft.com/office/powerpoint/2010/main" val="2341140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BB626C-5999-0D4C-B163-AF266F465F99}" type="slidenum">
              <a:rPr lang="en-US" smtClean="0"/>
              <a:t>7</a:t>
            </a:fld>
            <a:endParaRPr lang="en-US"/>
          </a:p>
        </p:txBody>
      </p:sp>
    </p:spTree>
    <p:extLst>
      <p:ext uri="{BB962C8B-B14F-4D97-AF65-F5344CB8AC3E}">
        <p14:creationId xmlns:p14="http://schemas.microsoft.com/office/powerpoint/2010/main" val="2587987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conclude, Campus+ shows that alliances do not need to choose between visibility and autonomy. Centralized discovery can coexist with federated ownership. Metadata, identity, and governance decisions matter more than UI choices. I hope this experience contributes to today’s discussion, especially in relation to platforms like Agora and Outfox, and I look forward to learning how other alliances are balancing these same trade-offs</a:t>
            </a:r>
            <a:endParaRPr lang="en-SE" dirty="0"/>
          </a:p>
        </p:txBody>
      </p:sp>
      <p:sp>
        <p:nvSpPr>
          <p:cNvPr id="4" name="Slide Number Placeholder 3"/>
          <p:cNvSpPr>
            <a:spLocks noGrp="1"/>
          </p:cNvSpPr>
          <p:nvPr>
            <p:ph type="sldNum" sz="quarter" idx="5"/>
          </p:nvPr>
        </p:nvSpPr>
        <p:spPr/>
        <p:txBody>
          <a:bodyPr/>
          <a:lstStyle/>
          <a:p>
            <a:fld id="{6F49716A-A459-134C-A760-75730806885E}" type="slidenum">
              <a:rPr lang="en-IS" smtClean="0"/>
              <a:t>14</a:t>
            </a:fld>
            <a:endParaRPr lang="en-IS"/>
          </a:p>
        </p:txBody>
      </p:sp>
    </p:spTree>
    <p:extLst>
      <p:ext uri="{BB962C8B-B14F-4D97-AF65-F5344CB8AC3E}">
        <p14:creationId xmlns:p14="http://schemas.microsoft.com/office/powerpoint/2010/main" val="4729967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page">
    <p:bg>
      <p:bgRef idx="1001">
        <a:schemeClr val="bg2"/>
      </p:bgRef>
    </p:bg>
    <p:spTree>
      <p:nvGrpSpPr>
        <p:cNvPr id="1" name=""/>
        <p:cNvGrpSpPr/>
        <p:nvPr/>
      </p:nvGrpSpPr>
      <p:grpSpPr>
        <a:xfrm>
          <a:off x="0" y="0"/>
          <a:ext cx="0" cy="0"/>
          <a:chOff x="0" y="0"/>
          <a:chExt cx="0" cy="0"/>
        </a:xfrm>
      </p:grpSpPr>
      <p:pic>
        <p:nvPicPr>
          <p:cNvPr id="3" name="Picture 2" descr="A blue and black background&#10;&#10;Description automatically generated">
            <a:extLst>
              <a:ext uri="{FF2B5EF4-FFF2-40B4-BE49-F238E27FC236}">
                <a16:creationId xmlns:a16="http://schemas.microsoft.com/office/drawing/2014/main" id="{C947AD7F-8988-C06C-148B-7E68A1320ADF}"/>
              </a:ext>
            </a:extLst>
          </p:cNvPr>
          <p:cNvPicPr>
            <a:picLocks noChangeAspect="1"/>
          </p:cNvPicPr>
          <p:nvPr userDrawn="1"/>
        </p:nvPicPr>
        <p:blipFill>
          <a:blip r:embed="rId2"/>
          <a:stretch>
            <a:fillRect/>
          </a:stretch>
        </p:blipFill>
        <p:spPr>
          <a:xfrm>
            <a:off x="-95534" y="0"/>
            <a:ext cx="12287534" cy="6911738"/>
          </a:xfrm>
          <a:prstGeom prst="rect">
            <a:avLst/>
          </a:prstGeom>
        </p:spPr>
      </p:pic>
      <p:pic>
        <p:nvPicPr>
          <p:cNvPr id="12" name="Graphic 11">
            <a:extLst>
              <a:ext uri="{FF2B5EF4-FFF2-40B4-BE49-F238E27FC236}">
                <a16:creationId xmlns:a16="http://schemas.microsoft.com/office/drawing/2014/main" id="{A398ED8D-7258-4E5A-8754-8EBED1B8001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26775" y="217899"/>
            <a:ext cx="3103202" cy="1080000"/>
          </a:xfrm>
          <a:prstGeom prst="rect">
            <a:avLst/>
          </a:prstGeom>
        </p:spPr>
      </p:pic>
      <p:sp>
        <p:nvSpPr>
          <p:cNvPr id="21" name="Text Placeholder 18">
            <a:extLst>
              <a:ext uri="{FF2B5EF4-FFF2-40B4-BE49-F238E27FC236}">
                <a16:creationId xmlns:a16="http://schemas.microsoft.com/office/drawing/2014/main" id="{0D9EFFC0-C64D-6C7D-DDBB-9F1DD17EC277}"/>
              </a:ext>
            </a:extLst>
          </p:cNvPr>
          <p:cNvSpPr>
            <a:spLocks noGrp="1"/>
          </p:cNvSpPr>
          <p:nvPr>
            <p:ph type="body" sz="quarter" idx="10" hasCustomPrompt="1"/>
          </p:nvPr>
        </p:nvSpPr>
        <p:spPr>
          <a:xfrm>
            <a:off x="511630" y="2253179"/>
            <a:ext cx="7345437" cy="2649953"/>
          </a:xfrm>
        </p:spPr>
        <p:txBody>
          <a:bodyPr wrap="square">
            <a:normAutofit/>
          </a:bodyPr>
          <a:lstStyle>
            <a:lvl1pPr>
              <a:lnSpc>
                <a:spcPct val="100000"/>
              </a:lnSpc>
              <a:spcBef>
                <a:spcPts val="0"/>
              </a:spcBef>
              <a:defRPr sz="4400"/>
            </a:lvl1pPr>
          </a:lstStyle>
          <a:p>
            <a:r>
              <a:rPr lang="en-GB" dirty="0"/>
              <a:t>Name of presentation</a:t>
            </a:r>
            <a:br>
              <a:rPr lang="en-GB" dirty="0"/>
            </a:br>
            <a:r>
              <a:rPr lang="en-GB" dirty="0"/>
              <a:t>Try to keep it in</a:t>
            </a:r>
          </a:p>
          <a:p>
            <a:r>
              <a:rPr lang="en-GB" dirty="0"/>
              <a:t>Maximum 3 lines</a:t>
            </a:r>
            <a:endParaRPr lang="en-IS" dirty="0"/>
          </a:p>
        </p:txBody>
      </p:sp>
      <p:sp>
        <p:nvSpPr>
          <p:cNvPr id="24" name="Text Placeholder 22">
            <a:extLst>
              <a:ext uri="{FF2B5EF4-FFF2-40B4-BE49-F238E27FC236}">
                <a16:creationId xmlns:a16="http://schemas.microsoft.com/office/drawing/2014/main" id="{023048D0-ADE1-13AD-D53D-A0D957D30019}"/>
              </a:ext>
            </a:extLst>
          </p:cNvPr>
          <p:cNvSpPr>
            <a:spLocks noGrp="1"/>
          </p:cNvSpPr>
          <p:nvPr>
            <p:ph type="body" sz="quarter" idx="11" hasCustomPrompt="1"/>
          </p:nvPr>
        </p:nvSpPr>
        <p:spPr>
          <a:xfrm>
            <a:off x="511629" y="5787614"/>
            <a:ext cx="7345438" cy="852487"/>
          </a:xfrm>
        </p:spPr>
        <p:txBody>
          <a:bodyPr>
            <a:normAutofit/>
          </a:bodyPr>
          <a:lstStyle>
            <a:lvl1pPr>
              <a:lnSpc>
                <a:spcPct val="100000"/>
              </a:lnSpc>
              <a:spcBef>
                <a:spcPts val="100"/>
              </a:spcBef>
              <a:defRPr sz="1600"/>
            </a:lvl1pPr>
            <a:lvl5pPr algn="l">
              <a:defRPr/>
            </a:lvl5pPr>
          </a:lstStyle>
          <a:p>
            <a:pPr lvl="0"/>
            <a:r>
              <a:rPr lang="en-GB" dirty="0"/>
              <a:t>Name of presenter</a:t>
            </a:r>
          </a:p>
          <a:p>
            <a:pPr lvl="0"/>
            <a:r>
              <a:rPr lang="en-GB" dirty="0"/>
              <a:t>Hers / His / Theirs title</a:t>
            </a:r>
            <a:endParaRPr lang="en-IS" dirty="0"/>
          </a:p>
        </p:txBody>
      </p:sp>
      <p:sp>
        <p:nvSpPr>
          <p:cNvPr id="27" name="Text Placeholder 25">
            <a:extLst>
              <a:ext uri="{FF2B5EF4-FFF2-40B4-BE49-F238E27FC236}">
                <a16:creationId xmlns:a16="http://schemas.microsoft.com/office/drawing/2014/main" id="{E68CF012-1365-A9AD-B696-46D13AC5C343}"/>
              </a:ext>
            </a:extLst>
          </p:cNvPr>
          <p:cNvSpPr>
            <a:spLocks noGrp="1"/>
          </p:cNvSpPr>
          <p:nvPr>
            <p:ph type="body" sz="quarter" idx="12" hasCustomPrompt="1"/>
          </p:nvPr>
        </p:nvSpPr>
        <p:spPr>
          <a:xfrm>
            <a:off x="511629" y="1778915"/>
            <a:ext cx="7345436" cy="338062"/>
          </a:xfrm>
        </p:spPr>
        <p:txBody>
          <a:bodyPr>
            <a:normAutofit/>
          </a:bodyPr>
          <a:lstStyle>
            <a:lvl1pPr>
              <a:defRPr sz="1400" cap="all" baseline="0">
                <a:solidFill>
                  <a:schemeClr val="accent3"/>
                </a:solidFill>
              </a:defRPr>
            </a:lvl1pPr>
          </a:lstStyle>
          <a:p>
            <a:pPr lvl="0"/>
            <a:r>
              <a:rPr lang="en-GB" dirty="0"/>
              <a:t>DATE IN CAPS LOCK</a:t>
            </a:r>
          </a:p>
        </p:txBody>
      </p:sp>
    </p:spTree>
    <p:extLst>
      <p:ext uri="{BB962C8B-B14F-4D97-AF65-F5344CB8AC3E}">
        <p14:creationId xmlns:p14="http://schemas.microsoft.com/office/powerpoint/2010/main" val="114927351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0799186-D2E1-8774-563D-44B9B10ADE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7934" y="6469801"/>
            <a:ext cx="1362047" cy="389156"/>
          </a:xfrm>
          <a:prstGeom prst="rect">
            <a:avLst/>
          </a:prstGeom>
        </p:spPr>
      </p:pic>
      <p:sp>
        <p:nvSpPr>
          <p:cNvPr id="5" name="Date Placeholder 3">
            <a:extLst>
              <a:ext uri="{FF2B5EF4-FFF2-40B4-BE49-F238E27FC236}">
                <a16:creationId xmlns:a16="http://schemas.microsoft.com/office/drawing/2014/main" id="{51A527AC-2E34-06B0-3797-8AF6146BFF46}"/>
              </a:ext>
            </a:extLst>
          </p:cNvPr>
          <p:cNvSpPr>
            <a:spLocks noGrp="1"/>
          </p:cNvSpPr>
          <p:nvPr>
            <p:ph type="dt" sz="half" idx="2"/>
          </p:nvPr>
        </p:nvSpPr>
        <p:spPr>
          <a:xfrm>
            <a:off x="8857873" y="6481675"/>
            <a:ext cx="2743200" cy="365125"/>
          </a:xfrm>
          <a:prstGeom prst="rect">
            <a:avLst/>
          </a:prstGeom>
        </p:spPr>
        <p:txBody>
          <a:bodyPr vert="horz" lIns="91440" tIns="45720" rIns="91440" bIns="45720" rtlCol="0" anchor="ctr"/>
          <a:lstStyle>
            <a:lvl1pPr algn="r">
              <a:defRPr sz="1100" b="0" i="0">
                <a:solidFill>
                  <a:schemeClr val="accent2"/>
                </a:solidFill>
                <a:latin typeface="+mn-lt"/>
              </a:defRPr>
            </a:lvl1pPr>
          </a:lstStyle>
          <a:p>
            <a:fld id="{263F71C3-852B-AE42-A905-82E05CFE28D1}" type="datetime3">
              <a:rPr lang="en-US" smtClean="0"/>
              <a:t>26 January 2026</a:t>
            </a:fld>
            <a:endParaRPr lang="en-IS" dirty="0"/>
          </a:p>
        </p:txBody>
      </p:sp>
      <p:sp>
        <p:nvSpPr>
          <p:cNvPr id="3" name="Picture Placeholder 3">
            <a:extLst>
              <a:ext uri="{FF2B5EF4-FFF2-40B4-BE49-F238E27FC236}">
                <a16:creationId xmlns:a16="http://schemas.microsoft.com/office/drawing/2014/main" id="{E972DDCF-9600-EF7D-365B-67BD3686DB4D}"/>
              </a:ext>
            </a:extLst>
          </p:cNvPr>
          <p:cNvSpPr>
            <a:spLocks noGrp="1"/>
          </p:cNvSpPr>
          <p:nvPr>
            <p:ph type="pic" sz="quarter" idx="15"/>
          </p:nvPr>
        </p:nvSpPr>
        <p:spPr>
          <a:xfrm>
            <a:off x="260350" y="292100"/>
            <a:ext cx="11671300" cy="5897718"/>
          </a:xfrm>
        </p:spPr>
        <p:txBody>
          <a:bodyPr/>
          <a:lstStyle/>
          <a:p>
            <a:r>
              <a:rPr lang="en-GB"/>
              <a:t>Click icon to add picture</a:t>
            </a:r>
            <a:endParaRPr lang="en-IS" dirty="0"/>
          </a:p>
        </p:txBody>
      </p:sp>
    </p:spTree>
    <p:extLst>
      <p:ext uri="{BB962C8B-B14F-4D97-AF65-F5344CB8AC3E}">
        <p14:creationId xmlns:p14="http://schemas.microsoft.com/office/powerpoint/2010/main" val="2549041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ull screen pic.">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8AA732C-5FC2-D999-3751-0B7290AE28C9}"/>
              </a:ext>
            </a:extLst>
          </p:cNvPr>
          <p:cNvSpPr>
            <a:spLocks noGrp="1"/>
          </p:cNvSpPr>
          <p:nvPr>
            <p:ph type="pic" sz="quarter" idx="15"/>
          </p:nvPr>
        </p:nvSpPr>
        <p:spPr>
          <a:xfrm>
            <a:off x="0" y="0"/>
            <a:ext cx="12192000" cy="6858000"/>
          </a:xfrm>
        </p:spPr>
        <p:txBody>
          <a:bodyPr/>
          <a:lstStyle/>
          <a:p>
            <a:r>
              <a:rPr lang="en-GB"/>
              <a:t>Click icon to add picture</a:t>
            </a:r>
            <a:endParaRPr lang="en-IS" dirty="0"/>
          </a:p>
        </p:txBody>
      </p:sp>
    </p:spTree>
    <p:extLst>
      <p:ext uri="{BB962C8B-B14F-4D97-AF65-F5344CB8AC3E}">
        <p14:creationId xmlns:p14="http://schemas.microsoft.com/office/powerpoint/2010/main" val="2622440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 footer">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A86D212D-C115-1DAA-6C6E-B6956B012F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7934" y="6469801"/>
            <a:ext cx="1362047" cy="389156"/>
          </a:xfrm>
          <a:prstGeom prst="rect">
            <a:avLst/>
          </a:prstGeom>
        </p:spPr>
      </p:pic>
      <p:sp>
        <p:nvSpPr>
          <p:cNvPr id="3" name="Date Placeholder 3">
            <a:extLst>
              <a:ext uri="{FF2B5EF4-FFF2-40B4-BE49-F238E27FC236}">
                <a16:creationId xmlns:a16="http://schemas.microsoft.com/office/drawing/2014/main" id="{09DD814F-8756-01B1-DFB0-83411BA5F508}"/>
              </a:ext>
            </a:extLst>
          </p:cNvPr>
          <p:cNvSpPr>
            <a:spLocks noGrp="1"/>
          </p:cNvSpPr>
          <p:nvPr>
            <p:ph type="dt" sz="half" idx="2"/>
          </p:nvPr>
        </p:nvSpPr>
        <p:spPr>
          <a:xfrm>
            <a:off x="8857873" y="6481675"/>
            <a:ext cx="2743200" cy="365125"/>
          </a:xfrm>
          <a:prstGeom prst="rect">
            <a:avLst/>
          </a:prstGeom>
        </p:spPr>
        <p:txBody>
          <a:bodyPr vert="horz" lIns="91440" tIns="45720" rIns="91440" bIns="45720" rtlCol="0" anchor="ctr"/>
          <a:lstStyle>
            <a:lvl1pPr algn="r">
              <a:defRPr sz="1100" b="0" i="0">
                <a:solidFill>
                  <a:schemeClr val="accent2"/>
                </a:solidFill>
                <a:latin typeface="+mn-lt"/>
              </a:defRPr>
            </a:lvl1pPr>
          </a:lstStyle>
          <a:p>
            <a:fld id="{963E1F66-3A0D-7342-84F2-B63859C58616}" type="datetime3">
              <a:rPr lang="en-US" smtClean="0"/>
              <a:t>26 January 2026</a:t>
            </a:fld>
            <a:endParaRPr lang="en-IS" dirty="0"/>
          </a:p>
        </p:txBody>
      </p:sp>
    </p:spTree>
    <p:extLst>
      <p:ext uri="{BB962C8B-B14F-4D97-AF65-F5344CB8AC3E}">
        <p14:creationId xmlns:p14="http://schemas.microsoft.com/office/powerpoint/2010/main" val="39348595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94057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 you">
    <p:bg>
      <p:bgRef idx="1001">
        <a:schemeClr val="bg2"/>
      </p:bgRef>
    </p:bg>
    <p:spTree>
      <p:nvGrpSpPr>
        <p:cNvPr id="1" name=""/>
        <p:cNvGrpSpPr/>
        <p:nvPr/>
      </p:nvGrpSpPr>
      <p:grpSpPr>
        <a:xfrm>
          <a:off x="0" y="0"/>
          <a:ext cx="0" cy="0"/>
          <a:chOff x="0" y="0"/>
          <a:chExt cx="0" cy="0"/>
        </a:xfrm>
      </p:grpSpPr>
      <p:pic>
        <p:nvPicPr>
          <p:cNvPr id="3" name="Picture 2" descr="A blue and black background&#10;&#10;Description automatically generated">
            <a:extLst>
              <a:ext uri="{FF2B5EF4-FFF2-40B4-BE49-F238E27FC236}">
                <a16:creationId xmlns:a16="http://schemas.microsoft.com/office/drawing/2014/main" id="{624DB3E3-8476-E50D-D114-0B2696B824C5}"/>
              </a:ext>
            </a:extLst>
          </p:cNvPr>
          <p:cNvPicPr>
            <a:picLocks noChangeAspect="1"/>
          </p:cNvPicPr>
          <p:nvPr userDrawn="1"/>
        </p:nvPicPr>
        <p:blipFill>
          <a:blip r:embed="rId2"/>
          <a:stretch>
            <a:fillRect/>
          </a:stretch>
        </p:blipFill>
        <p:spPr>
          <a:xfrm>
            <a:off x="-95534" y="0"/>
            <a:ext cx="12287534" cy="6911738"/>
          </a:xfrm>
          <a:prstGeom prst="rect">
            <a:avLst/>
          </a:prstGeom>
        </p:spPr>
      </p:pic>
      <p:sp>
        <p:nvSpPr>
          <p:cNvPr id="21" name="Text Placeholder 18">
            <a:extLst>
              <a:ext uri="{FF2B5EF4-FFF2-40B4-BE49-F238E27FC236}">
                <a16:creationId xmlns:a16="http://schemas.microsoft.com/office/drawing/2014/main" id="{0D9EFFC0-C64D-6C7D-DDBB-9F1DD17EC277}"/>
              </a:ext>
            </a:extLst>
          </p:cNvPr>
          <p:cNvSpPr>
            <a:spLocks noGrp="1"/>
          </p:cNvSpPr>
          <p:nvPr>
            <p:ph type="body" sz="quarter" idx="10" hasCustomPrompt="1"/>
          </p:nvPr>
        </p:nvSpPr>
        <p:spPr>
          <a:xfrm>
            <a:off x="511630" y="2291279"/>
            <a:ext cx="7345437" cy="2649953"/>
          </a:xfrm>
        </p:spPr>
        <p:txBody>
          <a:bodyPr wrap="square">
            <a:normAutofit/>
          </a:bodyPr>
          <a:lstStyle>
            <a:lvl1pPr>
              <a:spcBef>
                <a:spcPts val="0"/>
              </a:spcBef>
              <a:defRPr sz="4400"/>
            </a:lvl1pPr>
          </a:lstStyle>
          <a:p>
            <a:r>
              <a:rPr lang="en-GB" dirty="0"/>
              <a:t>Thank you</a:t>
            </a:r>
            <a:endParaRPr lang="en-IS" dirty="0"/>
          </a:p>
        </p:txBody>
      </p:sp>
      <p:pic>
        <p:nvPicPr>
          <p:cNvPr id="2" name="Graphic 1">
            <a:extLst>
              <a:ext uri="{FF2B5EF4-FFF2-40B4-BE49-F238E27FC236}">
                <a16:creationId xmlns:a16="http://schemas.microsoft.com/office/drawing/2014/main" id="{B1C41976-6714-95FE-8866-A6DBC065DE3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26775" y="217899"/>
            <a:ext cx="3103202" cy="1080000"/>
          </a:xfrm>
          <a:prstGeom prst="rect">
            <a:avLst/>
          </a:prstGeom>
        </p:spPr>
      </p:pic>
    </p:spTree>
    <p:extLst>
      <p:ext uri="{BB962C8B-B14F-4D97-AF65-F5344CB8AC3E}">
        <p14:creationId xmlns:p14="http://schemas.microsoft.com/office/powerpoint/2010/main" val="30792487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ogo 1A">
    <p:bg>
      <p:bgRef idx="1001">
        <a:schemeClr val="bg2"/>
      </p:bgRef>
    </p:bg>
    <p:spTree>
      <p:nvGrpSpPr>
        <p:cNvPr id="1" name=""/>
        <p:cNvGrpSpPr/>
        <p:nvPr/>
      </p:nvGrpSpPr>
      <p:grpSpPr>
        <a:xfrm>
          <a:off x="0" y="0"/>
          <a:ext cx="0" cy="0"/>
          <a:chOff x="0" y="0"/>
          <a:chExt cx="0" cy="0"/>
        </a:xfrm>
      </p:grpSpPr>
      <p:pic>
        <p:nvPicPr>
          <p:cNvPr id="4" name="Picture 3" descr="A blue and black diamond pattern&#10;&#10;Description automatically generated">
            <a:extLst>
              <a:ext uri="{FF2B5EF4-FFF2-40B4-BE49-F238E27FC236}">
                <a16:creationId xmlns:a16="http://schemas.microsoft.com/office/drawing/2014/main" id="{D8BB3589-A629-5793-E51B-ACD67A093E49}"/>
              </a:ext>
            </a:extLst>
          </p:cNvPr>
          <p:cNvPicPr>
            <a:picLocks noChangeAspect="1"/>
          </p:cNvPicPr>
          <p:nvPr userDrawn="1"/>
        </p:nvPicPr>
        <p:blipFill>
          <a:blip r:embed="rId2"/>
          <a:stretch>
            <a:fillRect/>
          </a:stretch>
        </p:blipFill>
        <p:spPr>
          <a:xfrm>
            <a:off x="-72788" y="-40943"/>
            <a:ext cx="12337577" cy="6939887"/>
          </a:xfrm>
          <a:prstGeom prst="rect">
            <a:avLst/>
          </a:prstGeom>
        </p:spPr>
      </p:pic>
      <p:pic>
        <p:nvPicPr>
          <p:cNvPr id="12" name="Graphic 11">
            <a:extLst>
              <a:ext uri="{FF2B5EF4-FFF2-40B4-BE49-F238E27FC236}">
                <a16:creationId xmlns:a16="http://schemas.microsoft.com/office/drawing/2014/main" id="{A398ED8D-7258-4E5A-8754-8EBED1B8001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859671" y="2298924"/>
            <a:ext cx="6494174" cy="2260152"/>
          </a:xfrm>
          <a:prstGeom prst="rect">
            <a:avLst/>
          </a:prstGeom>
        </p:spPr>
      </p:pic>
    </p:spTree>
    <p:extLst>
      <p:ext uri="{BB962C8B-B14F-4D97-AF65-F5344CB8AC3E}">
        <p14:creationId xmlns:p14="http://schemas.microsoft.com/office/powerpoint/2010/main" val="18735388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ogo 2A">
    <p:bg>
      <p:bgRef idx="1001">
        <a:schemeClr val="bg2"/>
      </p:bgRef>
    </p:bg>
    <p:spTree>
      <p:nvGrpSpPr>
        <p:cNvPr id="1" name=""/>
        <p:cNvGrpSpPr/>
        <p:nvPr/>
      </p:nvGrpSpPr>
      <p:grpSpPr>
        <a:xfrm>
          <a:off x="0" y="0"/>
          <a:ext cx="0" cy="0"/>
          <a:chOff x="0" y="0"/>
          <a:chExt cx="0" cy="0"/>
        </a:xfrm>
      </p:grpSpPr>
      <p:pic>
        <p:nvPicPr>
          <p:cNvPr id="2" name="Picture 1" descr="A blue and black diamond pattern&#10;&#10;Description automatically generated">
            <a:extLst>
              <a:ext uri="{FF2B5EF4-FFF2-40B4-BE49-F238E27FC236}">
                <a16:creationId xmlns:a16="http://schemas.microsoft.com/office/drawing/2014/main" id="{F1442347-74B9-3945-A140-73E4885F36C4}"/>
              </a:ext>
            </a:extLst>
          </p:cNvPr>
          <p:cNvPicPr>
            <a:picLocks noChangeAspect="1"/>
          </p:cNvPicPr>
          <p:nvPr userDrawn="1"/>
        </p:nvPicPr>
        <p:blipFill>
          <a:blip r:embed="rId2"/>
          <a:stretch>
            <a:fillRect/>
          </a:stretch>
        </p:blipFill>
        <p:spPr>
          <a:xfrm>
            <a:off x="-72788" y="-40943"/>
            <a:ext cx="12337577" cy="6939887"/>
          </a:xfrm>
          <a:prstGeom prst="rect">
            <a:avLst/>
          </a:prstGeom>
        </p:spPr>
      </p:pic>
      <p:pic>
        <p:nvPicPr>
          <p:cNvPr id="4" name="Graphic 3">
            <a:extLst>
              <a:ext uri="{FF2B5EF4-FFF2-40B4-BE49-F238E27FC236}">
                <a16:creationId xmlns:a16="http://schemas.microsoft.com/office/drawing/2014/main" id="{EB5046F1-A35B-D956-BDF7-0CFEE25AFE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280581" y="2298925"/>
            <a:ext cx="7910535" cy="2260152"/>
          </a:xfrm>
          <a:prstGeom prst="rect">
            <a:avLst/>
          </a:prstGeom>
        </p:spPr>
      </p:pic>
    </p:spTree>
    <p:extLst>
      <p:ext uri="{BB962C8B-B14F-4D97-AF65-F5344CB8AC3E}">
        <p14:creationId xmlns:p14="http://schemas.microsoft.com/office/powerpoint/2010/main" val="421239354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nd 1">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1CA95A2-8D47-E343-6818-0429D6625E42}"/>
              </a:ext>
            </a:extLst>
          </p:cNvPr>
          <p:cNvGrpSpPr/>
          <p:nvPr userDrawn="1"/>
        </p:nvGrpSpPr>
        <p:grpSpPr>
          <a:xfrm>
            <a:off x="2115733" y="2576082"/>
            <a:ext cx="7960534" cy="1375945"/>
            <a:chOff x="2115733" y="2576082"/>
            <a:chExt cx="7960534" cy="1375945"/>
          </a:xfrm>
        </p:grpSpPr>
        <p:pic>
          <p:nvPicPr>
            <p:cNvPr id="3" name="Graphic 2">
              <a:extLst>
                <a:ext uri="{FF2B5EF4-FFF2-40B4-BE49-F238E27FC236}">
                  <a16:creationId xmlns:a16="http://schemas.microsoft.com/office/drawing/2014/main" id="{80652FA8-18F8-EC31-D4DC-1B748243925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115733" y="2576082"/>
              <a:ext cx="3693333" cy="1375945"/>
            </a:xfrm>
            <a:prstGeom prst="rect">
              <a:avLst/>
            </a:prstGeom>
          </p:spPr>
        </p:pic>
        <p:pic>
          <p:nvPicPr>
            <p:cNvPr id="5" name="Graphic 4">
              <a:extLst>
                <a:ext uri="{FF2B5EF4-FFF2-40B4-BE49-F238E27FC236}">
                  <a16:creationId xmlns:a16="http://schemas.microsoft.com/office/drawing/2014/main" id="{7556C7A0-0BA3-C3D0-E90F-AAF50570053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257442" y="2577179"/>
              <a:ext cx="3818825" cy="1374848"/>
            </a:xfrm>
            <a:prstGeom prst="rect">
              <a:avLst/>
            </a:prstGeom>
          </p:spPr>
        </p:pic>
      </p:grpSp>
      <p:sp>
        <p:nvSpPr>
          <p:cNvPr id="8" name="TextBox 7">
            <a:extLst>
              <a:ext uri="{FF2B5EF4-FFF2-40B4-BE49-F238E27FC236}">
                <a16:creationId xmlns:a16="http://schemas.microsoft.com/office/drawing/2014/main" id="{F1209025-B16A-BA67-E7BA-711440BD6584}"/>
              </a:ext>
            </a:extLst>
          </p:cNvPr>
          <p:cNvSpPr txBox="1"/>
          <p:nvPr userDrawn="1"/>
        </p:nvSpPr>
        <p:spPr>
          <a:xfrm>
            <a:off x="3962400" y="6081889"/>
            <a:ext cx="4064000" cy="400110"/>
          </a:xfrm>
          <a:prstGeom prst="rect">
            <a:avLst/>
          </a:prstGeom>
          <a:noFill/>
        </p:spPr>
        <p:txBody>
          <a:bodyPr wrap="square" rtlCol="0">
            <a:spAutoFit/>
          </a:bodyPr>
          <a:lstStyle/>
          <a:p>
            <a:pPr algn="ctr"/>
            <a:r>
              <a:rPr lang="en-GB" sz="2000" dirty="0"/>
              <a:t>n</a:t>
            </a:r>
            <a:r>
              <a:rPr lang="en-IS" sz="2000" dirty="0"/>
              <a:t>eurotech.eu</a:t>
            </a:r>
          </a:p>
        </p:txBody>
      </p:sp>
    </p:spTree>
    <p:extLst>
      <p:ext uri="{BB962C8B-B14F-4D97-AF65-F5344CB8AC3E}">
        <p14:creationId xmlns:p14="http://schemas.microsoft.com/office/powerpoint/2010/main" val="3586658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pter slide">
    <p:bg>
      <p:bgRef idx="1001">
        <a:schemeClr val="bg2"/>
      </p:bgRef>
    </p:bg>
    <p:spTree>
      <p:nvGrpSpPr>
        <p:cNvPr id="1" name=""/>
        <p:cNvGrpSpPr/>
        <p:nvPr/>
      </p:nvGrpSpPr>
      <p:grpSpPr>
        <a:xfrm>
          <a:off x="0" y="0"/>
          <a:ext cx="0" cy="0"/>
          <a:chOff x="0" y="0"/>
          <a:chExt cx="0" cy="0"/>
        </a:xfrm>
      </p:grpSpPr>
      <p:pic>
        <p:nvPicPr>
          <p:cNvPr id="3" name="Picture 2" descr="A blurry image of a diamond shaped object&#10;&#10;Description automatically generated">
            <a:extLst>
              <a:ext uri="{FF2B5EF4-FFF2-40B4-BE49-F238E27FC236}">
                <a16:creationId xmlns:a16="http://schemas.microsoft.com/office/drawing/2014/main" id="{1FE128A6-BD0B-8B45-A65D-D38CFDD76549}"/>
              </a:ext>
            </a:extLst>
          </p:cNvPr>
          <p:cNvPicPr>
            <a:picLocks noChangeAspect="1"/>
          </p:cNvPicPr>
          <p:nvPr userDrawn="1"/>
        </p:nvPicPr>
        <p:blipFill>
          <a:blip r:embed="rId2"/>
          <a:stretch>
            <a:fillRect/>
          </a:stretch>
        </p:blipFill>
        <p:spPr>
          <a:xfrm>
            <a:off x="-218364" y="-122830"/>
            <a:ext cx="12410364" cy="6980830"/>
          </a:xfrm>
          <a:prstGeom prst="rect">
            <a:avLst/>
          </a:prstGeom>
        </p:spPr>
      </p:pic>
      <p:pic>
        <p:nvPicPr>
          <p:cNvPr id="15" name="Graphic 14">
            <a:extLst>
              <a:ext uri="{FF2B5EF4-FFF2-40B4-BE49-F238E27FC236}">
                <a16:creationId xmlns:a16="http://schemas.microsoft.com/office/drawing/2014/main" id="{E9D8F8E3-6BC1-130D-8D96-465DECC6F90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26775" y="217898"/>
            <a:ext cx="3103200" cy="1080000"/>
          </a:xfrm>
          <a:prstGeom prst="rect">
            <a:avLst/>
          </a:prstGeom>
        </p:spPr>
      </p:pic>
      <p:sp>
        <p:nvSpPr>
          <p:cNvPr id="18" name="Text Placeholder 16">
            <a:extLst>
              <a:ext uri="{FF2B5EF4-FFF2-40B4-BE49-F238E27FC236}">
                <a16:creationId xmlns:a16="http://schemas.microsoft.com/office/drawing/2014/main" id="{4797F0C0-3D66-26FB-5175-98AE00565A24}"/>
              </a:ext>
            </a:extLst>
          </p:cNvPr>
          <p:cNvSpPr>
            <a:spLocks noGrp="1"/>
          </p:cNvSpPr>
          <p:nvPr>
            <p:ph type="body" sz="quarter" idx="10" hasCustomPrompt="1"/>
          </p:nvPr>
        </p:nvSpPr>
        <p:spPr>
          <a:xfrm>
            <a:off x="510497" y="2251500"/>
            <a:ext cx="7751763" cy="2612184"/>
          </a:xfrm>
        </p:spPr>
        <p:txBody>
          <a:bodyPr>
            <a:normAutofit/>
          </a:bodyPr>
          <a:lstStyle>
            <a:lvl1pPr>
              <a:lnSpc>
                <a:spcPct val="100000"/>
              </a:lnSpc>
              <a:spcBef>
                <a:spcPts val="0"/>
              </a:spcBef>
              <a:defRPr sz="4400"/>
            </a:lvl1pPr>
          </a:lstStyle>
          <a:p>
            <a:pPr lvl="0"/>
            <a:r>
              <a:rPr lang="en-GB" dirty="0"/>
              <a:t>Chapter title</a:t>
            </a:r>
          </a:p>
          <a:p>
            <a:pPr lvl="0"/>
            <a:r>
              <a:rPr lang="en-GB" dirty="0"/>
              <a:t>Maximum 2-3 lines</a:t>
            </a:r>
          </a:p>
        </p:txBody>
      </p:sp>
      <p:sp>
        <p:nvSpPr>
          <p:cNvPr id="4" name="Date Placeholder 3">
            <a:extLst>
              <a:ext uri="{FF2B5EF4-FFF2-40B4-BE49-F238E27FC236}">
                <a16:creationId xmlns:a16="http://schemas.microsoft.com/office/drawing/2014/main" id="{36C48348-6666-779C-C075-9242CBBDF965}"/>
              </a:ext>
            </a:extLst>
          </p:cNvPr>
          <p:cNvSpPr>
            <a:spLocks noGrp="1"/>
          </p:cNvSpPr>
          <p:nvPr>
            <p:ph type="dt" sz="half" idx="11"/>
          </p:nvPr>
        </p:nvSpPr>
        <p:spPr/>
        <p:txBody>
          <a:bodyPr/>
          <a:lstStyle/>
          <a:p>
            <a:fld id="{17020A47-2B34-5D43-8A3D-FCF2FF3F0AAC}" type="datetime3">
              <a:rPr lang="en-US" smtClean="0"/>
              <a:t>26 January 2026</a:t>
            </a:fld>
            <a:endParaRPr lang="en-IS" dirty="0"/>
          </a:p>
        </p:txBody>
      </p:sp>
    </p:spTree>
    <p:extLst>
      <p:ext uri="{BB962C8B-B14F-4D97-AF65-F5344CB8AC3E}">
        <p14:creationId xmlns:p14="http://schemas.microsoft.com/office/powerpoint/2010/main" val="2012452696"/>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3A4CF-3E69-0E86-126E-8377FB506E66}"/>
              </a:ext>
            </a:extLst>
          </p:cNvPr>
          <p:cNvSpPr>
            <a:spLocks noGrp="1"/>
          </p:cNvSpPr>
          <p:nvPr>
            <p:ph type="title" hasCustomPrompt="1"/>
          </p:nvPr>
        </p:nvSpPr>
        <p:spPr>
          <a:xfrm>
            <a:off x="511632" y="380999"/>
            <a:ext cx="7641768" cy="1208315"/>
          </a:xfrm>
        </p:spPr>
        <p:txBody>
          <a:bodyPr/>
          <a:lstStyle>
            <a:lvl1pPr>
              <a:defRPr>
                <a:solidFill>
                  <a:schemeClr val="accent2"/>
                </a:solidFill>
              </a:defRPr>
            </a:lvl1pPr>
          </a:lstStyle>
          <a:p>
            <a:r>
              <a:rPr lang="en-GB" dirty="0"/>
              <a:t>Title of text slide (max 2 lines)</a:t>
            </a:r>
            <a:endParaRPr lang="en-IS" dirty="0"/>
          </a:p>
        </p:txBody>
      </p:sp>
      <p:sp>
        <p:nvSpPr>
          <p:cNvPr id="3" name="Content Placeholder 2">
            <a:extLst>
              <a:ext uri="{FF2B5EF4-FFF2-40B4-BE49-F238E27FC236}">
                <a16:creationId xmlns:a16="http://schemas.microsoft.com/office/drawing/2014/main" id="{8D39AE0F-32C8-B0D5-8E3B-8C0A1080688A}"/>
              </a:ext>
            </a:extLst>
          </p:cNvPr>
          <p:cNvSpPr>
            <a:spLocks noGrp="1"/>
          </p:cNvSpPr>
          <p:nvPr>
            <p:ph idx="1" hasCustomPrompt="1"/>
          </p:nvPr>
        </p:nvSpPr>
        <p:spPr>
          <a:xfrm>
            <a:off x="511632" y="1838480"/>
            <a:ext cx="6803568" cy="4351338"/>
          </a:xfrm>
        </p:spPr>
        <p:txBody>
          <a:bodyPr>
            <a:normAutofit/>
          </a:bodyPr>
          <a:lstStyle>
            <a:lvl1pPr>
              <a:lnSpc>
                <a:spcPct val="100000"/>
              </a:lnSpc>
              <a:spcBef>
                <a:spcPts val="0"/>
              </a:spcBef>
              <a:defRPr sz="2000"/>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dirty="0"/>
              <a:t>Click to put your text in</a:t>
            </a:r>
          </a:p>
        </p:txBody>
      </p:sp>
      <p:pic>
        <p:nvPicPr>
          <p:cNvPr id="5" name="Graphic 4">
            <a:extLst>
              <a:ext uri="{FF2B5EF4-FFF2-40B4-BE49-F238E27FC236}">
                <a16:creationId xmlns:a16="http://schemas.microsoft.com/office/drawing/2014/main" id="{C3AAC977-9E50-955D-DA5B-553E34724AC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7934" y="6469801"/>
            <a:ext cx="1362047" cy="389156"/>
          </a:xfrm>
          <a:prstGeom prst="rect">
            <a:avLst/>
          </a:prstGeom>
        </p:spPr>
      </p:pic>
      <p:sp>
        <p:nvSpPr>
          <p:cNvPr id="8" name="Date Placeholder 7">
            <a:extLst>
              <a:ext uri="{FF2B5EF4-FFF2-40B4-BE49-F238E27FC236}">
                <a16:creationId xmlns:a16="http://schemas.microsoft.com/office/drawing/2014/main" id="{0336A721-905E-7753-6FAD-DEB7627846E5}"/>
              </a:ext>
            </a:extLst>
          </p:cNvPr>
          <p:cNvSpPr>
            <a:spLocks noGrp="1"/>
          </p:cNvSpPr>
          <p:nvPr>
            <p:ph type="dt" sz="half" idx="10"/>
          </p:nvPr>
        </p:nvSpPr>
        <p:spPr/>
        <p:txBody>
          <a:bodyPr/>
          <a:lstStyle/>
          <a:p>
            <a:fld id="{0C7B463C-79CB-0043-AB27-5A889335CA16}" type="datetime3">
              <a:rPr lang="en-US" smtClean="0"/>
              <a:t>26 January 2026</a:t>
            </a:fld>
            <a:endParaRPr lang="en-IS" dirty="0"/>
          </a:p>
        </p:txBody>
      </p:sp>
    </p:spTree>
    <p:extLst>
      <p:ext uri="{BB962C8B-B14F-4D97-AF65-F5344CB8AC3E}">
        <p14:creationId xmlns:p14="http://schemas.microsoft.com/office/powerpoint/2010/main" val="935449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2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3A4CF-3E69-0E86-126E-8377FB506E66}"/>
              </a:ext>
            </a:extLst>
          </p:cNvPr>
          <p:cNvSpPr>
            <a:spLocks noGrp="1"/>
          </p:cNvSpPr>
          <p:nvPr>
            <p:ph type="title" hasCustomPrompt="1"/>
          </p:nvPr>
        </p:nvSpPr>
        <p:spPr>
          <a:xfrm>
            <a:off x="511632" y="380999"/>
            <a:ext cx="7641768" cy="1208315"/>
          </a:xfrm>
        </p:spPr>
        <p:txBody>
          <a:bodyPr/>
          <a:lstStyle>
            <a:lvl1pPr>
              <a:defRPr>
                <a:solidFill>
                  <a:schemeClr val="accent2"/>
                </a:solidFill>
              </a:defRPr>
            </a:lvl1pPr>
          </a:lstStyle>
          <a:p>
            <a:r>
              <a:rPr lang="en-GB" dirty="0"/>
              <a:t>2 columns text slide title</a:t>
            </a:r>
            <a:br>
              <a:rPr lang="en-GB" dirty="0"/>
            </a:br>
            <a:r>
              <a:rPr lang="en-GB" dirty="0"/>
              <a:t>(max 2 lines)</a:t>
            </a:r>
            <a:endParaRPr lang="en-IS" dirty="0"/>
          </a:p>
        </p:txBody>
      </p:sp>
      <p:pic>
        <p:nvPicPr>
          <p:cNvPr id="7" name="Graphic 6">
            <a:extLst>
              <a:ext uri="{FF2B5EF4-FFF2-40B4-BE49-F238E27FC236}">
                <a16:creationId xmlns:a16="http://schemas.microsoft.com/office/drawing/2014/main" id="{9E383C4E-5D19-79A3-4003-E23A6A600E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7934" y="6469801"/>
            <a:ext cx="1362047" cy="389156"/>
          </a:xfrm>
          <a:prstGeom prst="rect">
            <a:avLst/>
          </a:prstGeom>
        </p:spPr>
      </p:pic>
      <p:sp>
        <p:nvSpPr>
          <p:cNvPr id="8" name="Date Placeholder 3">
            <a:extLst>
              <a:ext uri="{FF2B5EF4-FFF2-40B4-BE49-F238E27FC236}">
                <a16:creationId xmlns:a16="http://schemas.microsoft.com/office/drawing/2014/main" id="{DCD483D1-CAFB-3FB2-BB2A-C89AF10B5D75}"/>
              </a:ext>
            </a:extLst>
          </p:cNvPr>
          <p:cNvSpPr>
            <a:spLocks noGrp="1"/>
          </p:cNvSpPr>
          <p:nvPr>
            <p:ph type="dt" sz="half" idx="2"/>
          </p:nvPr>
        </p:nvSpPr>
        <p:spPr>
          <a:xfrm>
            <a:off x="8857873" y="6481675"/>
            <a:ext cx="2743200" cy="365125"/>
          </a:xfrm>
          <a:prstGeom prst="rect">
            <a:avLst/>
          </a:prstGeom>
        </p:spPr>
        <p:txBody>
          <a:bodyPr vert="horz" lIns="91440" tIns="45720" rIns="91440" bIns="45720" rtlCol="0" anchor="ctr"/>
          <a:lstStyle>
            <a:lvl1pPr algn="r">
              <a:defRPr sz="1100" b="0" i="0">
                <a:solidFill>
                  <a:schemeClr val="accent2"/>
                </a:solidFill>
                <a:latin typeface="+mn-lt"/>
              </a:defRPr>
            </a:lvl1pPr>
          </a:lstStyle>
          <a:p>
            <a:fld id="{54B78993-2EFA-D742-9CBE-D8722C593439}" type="datetime3">
              <a:rPr lang="en-US" smtClean="0"/>
              <a:t>26 January 2026</a:t>
            </a:fld>
            <a:endParaRPr lang="en-IS" dirty="0"/>
          </a:p>
        </p:txBody>
      </p:sp>
      <p:sp>
        <p:nvSpPr>
          <p:cNvPr id="9" name="Content Placeholder 2">
            <a:extLst>
              <a:ext uri="{FF2B5EF4-FFF2-40B4-BE49-F238E27FC236}">
                <a16:creationId xmlns:a16="http://schemas.microsoft.com/office/drawing/2014/main" id="{952FE12D-6B3C-EB9B-FB77-49FE9ECFB45F}"/>
              </a:ext>
            </a:extLst>
          </p:cNvPr>
          <p:cNvSpPr>
            <a:spLocks noGrp="1"/>
          </p:cNvSpPr>
          <p:nvPr>
            <p:ph idx="1" hasCustomPrompt="1"/>
          </p:nvPr>
        </p:nvSpPr>
        <p:spPr>
          <a:xfrm>
            <a:off x="511632" y="1838480"/>
            <a:ext cx="5369879" cy="4351338"/>
          </a:xfrm>
        </p:spPr>
        <p:txBody>
          <a:bodyPr>
            <a:normAutofit/>
          </a:bodyPr>
          <a:lstStyle>
            <a:lvl1pPr>
              <a:lnSpc>
                <a:spcPct val="100000"/>
              </a:lnSpc>
              <a:spcBef>
                <a:spcPts val="0"/>
              </a:spcBef>
              <a:defRPr sz="2000"/>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dirty="0"/>
              <a:t>Click to put your text in</a:t>
            </a:r>
          </a:p>
        </p:txBody>
      </p:sp>
      <p:sp>
        <p:nvSpPr>
          <p:cNvPr id="11" name="Content Placeholder 2">
            <a:extLst>
              <a:ext uri="{FF2B5EF4-FFF2-40B4-BE49-F238E27FC236}">
                <a16:creationId xmlns:a16="http://schemas.microsoft.com/office/drawing/2014/main" id="{8A5C1F99-C957-53D7-FB85-DEBBD1B6038C}"/>
              </a:ext>
            </a:extLst>
          </p:cNvPr>
          <p:cNvSpPr>
            <a:spLocks noGrp="1"/>
          </p:cNvSpPr>
          <p:nvPr>
            <p:ph idx="10" hasCustomPrompt="1"/>
          </p:nvPr>
        </p:nvSpPr>
        <p:spPr>
          <a:xfrm>
            <a:off x="6222884" y="1838480"/>
            <a:ext cx="5371200" cy="4352400"/>
          </a:xfrm>
        </p:spPr>
        <p:txBody>
          <a:bodyPr>
            <a:normAutofit/>
          </a:bodyPr>
          <a:lstStyle>
            <a:lvl1pPr>
              <a:lnSpc>
                <a:spcPct val="100000"/>
              </a:lnSpc>
              <a:spcBef>
                <a:spcPts val="0"/>
              </a:spcBef>
              <a:defRPr sz="2000"/>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dirty="0"/>
              <a:t>Click to put your text in</a:t>
            </a:r>
          </a:p>
        </p:txBody>
      </p:sp>
    </p:spTree>
    <p:extLst>
      <p:ext uri="{BB962C8B-B14F-4D97-AF65-F5344CB8AC3E}">
        <p14:creationId xmlns:p14="http://schemas.microsoft.com/office/powerpoint/2010/main" val="2558174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 p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3A4CF-3E69-0E86-126E-8377FB506E66}"/>
              </a:ext>
            </a:extLst>
          </p:cNvPr>
          <p:cNvSpPr>
            <a:spLocks noGrp="1"/>
          </p:cNvSpPr>
          <p:nvPr>
            <p:ph type="title" hasCustomPrompt="1"/>
          </p:nvPr>
        </p:nvSpPr>
        <p:spPr>
          <a:xfrm>
            <a:off x="511632" y="380999"/>
            <a:ext cx="5184000" cy="1208315"/>
          </a:xfrm>
        </p:spPr>
        <p:txBody>
          <a:bodyPr/>
          <a:lstStyle>
            <a:lvl1pPr>
              <a:defRPr>
                <a:solidFill>
                  <a:schemeClr val="accent2"/>
                </a:solidFill>
              </a:defRPr>
            </a:lvl1pPr>
          </a:lstStyle>
          <a:p>
            <a:r>
              <a:rPr lang="en-GB" dirty="0"/>
              <a:t>Text + picture title</a:t>
            </a:r>
            <a:br>
              <a:rPr lang="en-GB" dirty="0"/>
            </a:br>
            <a:r>
              <a:rPr lang="en-GB" dirty="0"/>
              <a:t>(max 2 lines)</a:t>
            </a:r>
            <a:endParaRPr lang="en-IS" dirty="0"/>
          </a:p>
        </p:txBody>
      </p:sp>
      <p:sp>
        <p:nvSpPr>
          <p:cNvPr id="3" name="Content Placeholder 2">
            <a:extLst>
              <a:ext uri="{FF2B5EF4-FFF2-40B4-BE49-F238E27FC236}">
                <a16:creationId xmlns:a16="http://schemas.microsoft.com/office/drawing/2014/main" id="{8D39AE0F-32C8-B0D5-8E3B-8C0A1080688A}"/>
              </a:ext>
            </a:extLst>
          </p:cNvPr>
          <p:cNvSpPr>
            <a:spLocks noGrp="1"/>
          </p:cNvSpPr>
          <p:nvPr>
            <p:ph idx="1" hasCustomPrompt="1"/>
          </p:nvPr>
        </p:nvSpPr>
        <p:spPr>
          <a:xfrm>
            <a:off x="511633" y="1838480"/>
            <a:ext cx="5184000" cy="4351338"/>
          </a:xfrm>
        </p:spPr>
        <p:txBody>
          <a:bodyPr>
            <a:normAutofit/>
          </a:bodyPr>
          <a:lstStyle>
            <a:lvl1pPr>
              <a:lnSpc>
                <a:spcPct val="100000"/>
              </a:lnSpc>
              <a:spcBef>
                <a:spcPts val="0"/>
              </a:spcBef>
              <a:defRPr sz="2000"/>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dirty="0"/>
              <a:t>Click to put your text in</a:t>
            </a:r>
          </a:p>
        </p:txBody>
      </p:sp>
      <p:sp>
        <p:nvSpPr>
          <p:cNvPr id="5" name="Picture Placeholder 3">
            <a:extLst>
              <a:ext uri="{FF2B5EF4-FFF2-40B4-BE49-F238E27FC236}">
                <a16:creationId xmlns:a16="http://schemas.microsoft.com/office/drawing/2014/main" id="{3ACC254A-AE6E-4841-C4FF-BC7F38F64F7C}"/>
              </a:ext>
            </a:extLst>
          </p:cNvPr>
          <p:cNvSpPr>
            <a:spLocks noGrp="1"/>
          </p:cNvSpPr>
          <p:nvPr>
            <p:ph type="pic" sz="quarter" idx="14"/>
          </p:nvPr>
        </p:nvSpPr>
        <p:spPr>
          <a:xfrm>
            <a:off x="6118225" y="0"/>
            <a:ext cx="6073775" cy="6189818"/>
          </a:xfrm>
        </p:spPr>
        <p:txBody>
          <a:bodyPr/>
          <a:lstStyle/>
          <a:p>
            <a:r>
              <a:rPr lang="en-GB"/>
              <a:t>Click icon to add picture</a:t>
            </a:r>
            <a:endParaRPr lang="en-IS" dirty="0"/>
          </a:p>
        </p:txBody>
      </p:sp>
      <p:pic>
        <p:nvPicPr>
          <p:cNvPr id="7" name="Graphic 6">
            <a:extLst>
              <a:ext uri="{FF2B5EF4-FFF2-40B4-BE49-F238E27FC236}">
                <a16:creationId xmlns:a16="http://schemas.microsoft.com/office/drawing/2014/main" id="{DE3355AE-E810-4A06-4EE5-7BC2CC057CD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7934" y="6469801"/>
            <a:ext cx="1362047" cy="389156"/>
          </a:xfrm>
          <a:prstGeom prst="rect">
            <a:avLst/>
          </a:prstGeom>
        </p:spPr>
      </p:pic>
      <p:sp>
        <p:nvSpPr>
          <p:cNvPr id="8" name="Date Placeholder 3">
            <a:extLst>
              <a:ext uri="{FF2B5EF4-FFF2-40B4-BE49-F238E27FC236}">
                <a16:creationId xmlns:a16="http://schemas.microsoft.com/office/drawing/2014/main" id="{8074B364-8BC2-5611-396D-E9F7B0089040}"/>
              </a:ext>
            </a:extLst>
          </p:cNvPr>
          <p:cNvSpPr>
            <a:spLocks noGrp="1"/>
          </p:cNvSpPr>
          <p:nvPr>
            <p:ph type="dt" sz="half" idx="2"/>
          </p:nvPr>
        </p:nvSpPr>
        <p:spPr>
          <a:xfrm>
            <a:off x="8857873" y="6481675"/>
            <a:ext cx="2743200" cy="365125"/>
          </a:xfrm>
          <a:prstGeom prst="rect">
            <a:avLst/>
          </a:prstGeom>
        </p:spPr>
        <p:txBody>
          <a:bodyPr vert="horz" lIns="91440" tIns="45720" rIns="91440" bIns="45720" rtlCol="0" anchor="ctr"/>
          <a:lstStyle>
            <a:lvl1pPr algn="r">
              <a:defRPr sz="1100" b="0" i="0">
                <a:solidFill>
                  <a:schemeClr val="accent2"/>
                </a:solidFill>
                <a:latin typeface="+mn-lt"/>
              </a:defRPr>
            </a:lvl1pPr>
          </a:lstStyle>
          <a:p>
            <a:fld id="{8C1EAEE9-1C76-A04B-9094-4C9F73710CC0}" type="datetime3">
              <a:rPr lang="en-US" smtClean="0"/>
              <a:t>26 January 2026</a:t>
            </a:fld>
            <a:endParaRPr lang="en-IS" dirty="0"/>
          </a:p>
        </p:txBody>
      </p:sp>
    </p:spTree>
    <p:extLst>
      <p:ext uri="{BB962C8B-B14F-4D97-AF65-F5344CB8AC3E}">
        <p14:creationId xmlns:p14="http://schemas.microsoft.com/office/powerpoint/2010/main" val="332294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3A4CF-3E69-0E86-126E-8377FB506E66}"/>
              </a:ext>
            </a:extLst>
          </p:cNvPr>
          <p:cNvSpPr>
            <a:spLocks noGrp="1"/>
          </p:cNvSpPr>
          <p:nvPr>
            <p:ph type="title" hasCustomPrompt="1"/>
          </p:nvPr>
        </p:nvSpPr>
        <p:spPr>
          <a:xfrm>
            <a:off x="511632" y="380999"/>
            <a:ext cx="7641768" cy="1208315"/>
          </a:xfrm>
        </p:spPr>
        <p:txBody>
          <a:bodyPr/>
          <a:lstStyle>
            <a:lvl1pPr>
              <a:defRPr>
                <a:solidFill>
                  <a:schemeClr val="accent2"/>
                </a:solidFill>
              </a:defRPr>
            </a:lvl1pPr>
          </a:lstStyle>
          <a:p>
            <a:r>
              <a:rPr lang="en-GB" dirty="0"/>
              <a:t>Title of bullet slide (max 2 lines)</a:t>
            </a:r>
            <a:endParaRPr lang="en-IS" dirty="0"/>
          </a:p>
        </p:txBody>
      </p:sp>
      <p:sp>
        <p:nvSpPr>
          <p:cNvPr id="8" name="Text Placeholder 6">
            <a:extLst>
              <a:ext uri="{FF2B5EF4-FFF2-40B4-BE49-F238E27FC236}">
                <a16:creationId xmlns:a16="http://schemas.microsoft.com/office/drawing/2014/main" id="{CFE77C79-A9B8-C9B4-4EC4-2BDB891286C7}"/>
              </a:ext>
            </a:extLst>
          </p:cNvPr>
          <p:cNvSpPr>
            <a:spLocks noGrp="1"/>
          </p:cNvSpPr>
          <p:nvPr>
            <p:ph type="body" sz="quarter" idx="13" hasCustomPrompt="1"/>
          </p:nvPr>
        </p:nvSpPr>
        <p:spPr>
          <a:xfrm>
            <a:off x="511632" y="1838480"/>
            <a:ext cx="7641768" cy="4351338"/>
          </a:xfrm>
        </p:spPr>
        <p:txBody>
          <a:bodyPr/>
          <a:lstStyle>
            <a:lvl1pPr marL="457200" indent="-457200">
              <a:buFont typeface="Arial" panose="020B0604020202020204" pitchFamily="34" charset="0"/>
              <a:buChar char="•"/>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GB" dirty="0"/>
              <a:t>Click to put your bullets in</a:t>
            </a:r>
          </a:p>
          <a:p>
            <a:pPr lvl="1"/>
            <a:r>
              <a:rPr lang="en-GB" dirty="0"/>
              <a:t>Second level</a:t>
            </a:r>
          </a:p>
          <a:p>
            <a:pPr lvl="2"/>
            <a:r>
              <a:rPr lang="en-GB" dirty="0"/>
              <a:t>Third level</a:t>
            </a:r>
          </a:p>
          <a:p>
            <a:pPr lvl="3"/>
            <a:r>
              <a:rPr lang="en-GB" dirty="0"/>
              <a:t>Fourth level</a:t>
            </a:r>
          </a:p>
          <a:p>
            <a:pPr lvl="4"/>
            <a:r>
              <a:rPr lang="en-GB" dirty="0"/>
              <a:t>Fifth level</a:t>
            </a:r>
            <a:endParaRPr lang="en-IS" dirty="0"/>
          </a:p>
        </p:txBody>
      </p:sp>
      <p:pic>
        <p:nvPicPr>
          <p:cNvPr id="3" name="Graphic 2">
            <a:extLst>
              <a:ext uri="{FF2B5EF4-FFF2-40B4-BE49-F238E27FC236}">
                <a16:creationId xmlns:a16="http://schemas.microsoft.com/office/drawing/2014/main" id="{1B65CD73-40CB-BB4B-44EB-8921D371897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7934" y="6469801"/>
            <a:ext cx="1362047" cy="389156"/>
          </a:xfrm>
          <a:prstGeom prst="rect">
            <a:avLst/>
          </a:prstGeom>
        </p:spPr>
      </p:pic>
      <p:sp>
        <p:nvSpPr>
          <p:cNvPr id="5" name="Date Placeholder 3">
            <a:extLst>
              <a:ext uri="{FF2B5EF4-FFF2-40B4-BE49-F238E27FC236}">
                <a16:creationId xmlns:a16="http://schemas.microsoft.com/office/drawing/2014/main" id="{2FBC6AA4-C28A-7D4D-57EB-E2AD6F0BBFC9}"/>
              </a:ext>
            </a:extLst>
          </p:cNvPr>
          <p:cNvSpPr>
            <a:spLocks noGrp="1"/>
          </p:cNvSpPr>
          <p:nvPr>
            <p:ph type="dt" sz="half" idx="2"/>
          </p:nvPr>
        </p:nvSpPr>
        <p:spPr>
          <a:xfrm>
            <a:off x="8857873" y="6481675"/>
            <a:ext cx="2743200" cy="365125"/>
          </a:xfrm>
          <a:prstGeom prst="rect">
            <a:avLst/>
          </a:prstGeom>
        </p:spPr>
        <p:txBody>
          <a:bodyPr vert="horz" lIns="91440" tIns="45720" rIns="91440" bIns="45720" rtlCol="0" anchor="ctr"/>
          <a:lstStyle>
            <a:lvl1pPr algn="r">
              <a:defRPr sz="1100" b="0" i="0">
                <a:solidFill>
                  <a:schemeClr val="accent2"/>
                </a:solidFill>
                <a:latin typeface="+mn-lt"/>
              </a:defRPr>
            </a:lvl1pPr>
          </a:lstStyle>
          <a:p>
            <a:fld id="{5F212CDE-366B-C94C-B7F5-4768BE0F15A2}" type="datetime3">
              <a:rPr lang="en-US" smtClean="0"/>
              <a:t>26 January 2026</a:t>
            </a:fld>
            <a:endParaRPr lang="en-IS" dirty="0"/>
          </a:p>
        </p:txBody>
      </p:sp>
    </p:spTree>
    <p:extLst>
      <p:ext uri="{BB962C8B-B14F-4D97-AF65-F5344CB8AC3E}">
        <p14:creationId xmlns:p14="http://schemas.microsoft.com/office/powerpoint/2010/main" val="26627908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ullets 2 col.">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4D3A051-07E7-0DA5-1F2D-49E19FC61F68}"/>
              </a:ext>
            </a:extLst>
          </p:cNvPr>
          <p:cNvSpPr>
            <a:spLocks noGrp="1"/>
          </p:cNvSpPr>
          <p:nvPr>
            <p:ph type="title" hasCustomPrompt="1"/>
          </p:nvPr>
        </p:nvSpPr>
        <p:spPr>
          <a:xfrm>
            <a:off x="511632" y="380999"/>
            <a:ext cx="7641768" cy="1208315"/>
          </a:xfrm>
        </p:spPr>
        <p:txBody>
          <a:bodyPr/>
          <a:lstStyle>
            <a:lvl1pPr>
              <a:defRPr>
                <a:solidFill>
                  <a:schemeClr val="accent2"/>
                </a:solidFill>
              </a:defRPr>
            </a:lvl1pPr>
          </a:lstStyle>
          <a:p>
            <a:r>
              <a:rPr lang="en-GB" dirty="0"/>
              <a:t>2 column bullets title</a:t>
            </a:r>
            <a:br>
              <a:rPr lang="en-GB" dirty="0"/>
            </a:br>
            <a:r>
              <a:rPr lang="en-GB" dirty="0"/>
              <a:t>(max 2 lines)</a:t>
            </a:r>
            <a:endParaRPr lang="en-IS" dirty="0"/>
          </a:p>
        </p:txBody>
      </p:sp>
      <p:pic>
        <p:nvPicPr>
          <p:cNvPr id="2" name="Graphic 1">
            <a:extLst>
              <a:ext uri="{FF2B5EF4-FFF2-40B4-BE49-F238E27FC236}">
                <a16:creationId xmlns:a16="http://schemas.microsoft.com/office/drawing/2014/main" id="{579C2EE4-A1AE-31B3-12F2-2E14A2692DA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7934" y="6469801"/>
            <a:ext cx="1362047" cy="389156"/>
          </a:xfrm>
          <a:prstGeom prst="rect">
            <a:avLst/>
          </a:prstGeom>
        </p:spPr>
      </p:pic>
      <p:sp>
        <p:nvSpPr>
          <p:cNvPr id="4" name="Date Placeholder 3">
            <a:extLst>
              <a:ext uri="{FF2B5EF4-FFF2-40B4-BE49-F238E27FC236}">
                <a16:creationId xmlns:a16="http://schemas.microsoft.com/office/drawing/2014/main" id="{1F1F22A7-E260-2CEB-3E8D-094DFAD78C6A}"/>
              </a:ext>
            </a:extLst>
          </p:cNvPr>
          <p:cNvSpPr>
            <a:spLocks noGrp="1"/>
          </p:cNvSpPr>
          <p:nvPr>
            <p:ph type="dt" sz="half" idx="2"/>
          </p:nvPr>
        </p:nvSpPr>
        <p:spPr>
          <a:xfrm>
            <a:off x="8857873" y="6481675"/>
            <a:ext cx="2743200" cy="365125"/>
          </a:xfrm>
          <a:prstGeom prst="rect">
            <a:avLst/>
          </a:prstGeom>
        </p:spPr>
        <p:txBody>
          <a:bodyPr vert="horz" lIns="91440" tIns="45720" rIns="91440" bIns="45720" rtlCol="0" anchor="ctr"/>
          <a:lstStyle>
            <a:lvl1pPr algn="r">
              <a:defRPr sz="1100" b="0" i="0">
                <a:solidFill>
                  <a:schemeClr val="accent2"/>
                </a:solidFill>
                <a:latin typeface="+mn-lt"/>
              </a:defRPr>
            </a:lvl1pPr>
          </a:lstStyle>
          <a:p>
            <a:fld id="{23E37458-8988-1340-8B99-3F8865094B32}" type="datetime3">
              <a:rPr lang="en-US" smtClean="0"/>
              <a:t>26 January 2026</a:t>
            </a:fld>
            <a:endParaRPr lang="en-IS" dirty="0"/>
          </a:p>
        </p:txBody>
      </p:sp>
      <p:sp>
        <p:nvSpPr>
          <p:cNvPr id="5" name="Text Placeholder 6">
            <a:extLst>
              <a:ext uri="{FF2B5EF4-FFF2-40B4-BE49-F238E27FC236}">
                <a16:creationId xmlns:a16="http://schemas.microsoft.com/office/drawing/2014/main" id="{E67669FA-A07C-C03A-E9B5-A923B2CC6904}"/>
              </a:ext>
            </a:extLst>
          </p:cNvPr>
          <p:cNvSpPr>
            <a:spLocks noGrp="1"/>
          </p:cNvSpPr>
          <p:nvPr>
            <p:ph type="body" sz="quarter" idx="14" hasCustomPrompt="1"/>
          </p:nvPr>
        </p:nvSpPr>
        <p:spPr>
          <a:xfrm>
            <a:off x="511632" y="1838480"/>
            <a:ext cx="5371200" cy="4351338"/>
          </a:xfrm>
        </p:spPr>
        <p:txBody>
          <a:bodyPr/>
          <a:lstStyle>
            <a:lvl1pPr marL="457200" indent="-457200">
              <a:buFont typeface="Arial" panose="020B0604020202020204" pitchFamily="34" charset="0"/>
              <a:buChar char="•"/>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GB" dirty="0"/>
              <a:t>Click to put your bullets in</a:t>
            </a:r>
          </a:p>
          <a:p>
            <a:pPr lvl="1"/>
            <a:r>
              <a:rPr lang="en-GB" dirty="0"/>
              <a:t>Second level</a:t>
            </a:r>
          </a:p>
          <a:p>
            <a:pPr lvl="2"/>
            <a:r>
              <a:rPr lang="en-GB" dirty="0"/>
              <a:t>Third level</a:t>
            </a:r>
          </a:p>
          <a:p>
            <a:pPr lvl="3"/>
            <a:r>
              <a:rPr lang="en-GB" dirty="0"/>
              <a:t>Fourth level</a:t>
            </a:r>
          </a:p>
          <a:p>
            <a:pPr lvl="4"/>
            <a:r>
              <a:rPr lang="en-GB" dirty="0"/>
              <a:t>Fifth level</a:t>
            </a:r>
            <a:endParaRPr lang="en-IS" dirty="0"/>
          </a:p>
        </p:txBody>
      </p:sp>
      <p:sp>
        <p:nvSpPr>
          <p:cNvPr id="8" name="Text Placeholder 6">
            <a:extLst>
              <a:ext uri="{FF2B5EF4-FFF2-40B4-BE49-F238E27FC236}">
                <a16:creationId xmlns:a16="http://schemas.microsoft.com/office/drawing/2014/main" id="{68171C02-3253-4EF1-0D48-8D270E576B96}"/>
              </a:ext>
            </a:extLst>
          </p:cNvPr>
          <p:cNvSpPr>
            <a:spLocks noGrp="1"/>
          </p:cNvSpPr>
          <p:nvPr>
            <p:ph type="body" sz="quarter" idx="15" hasCustomPrompt="1"/>
          </p:nvPr>
        </p:nvSpPr>
        <p:spPr>
          <a:xfrm>
            <a:off x="6222885" y="1838480"/>
            <a:ext cx="5371200" cy="4351338"/>
          </a:xfrm>
        </p:spPr>
        <p:txBody>
          <a:bodyPr/>
          <a:lstStyle>
            <a:lvl1pPr marL="457200" indent="-457200">
              <a:buFont typeface="Arial" panose="020B0604020202020204" pitchFamily="34" charset="0"/>
              <a:buChar char="•"/>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GB" dirty="0"/>
              <a:t>Click to put your bullets in</a:t>
            </a:r>
          </a:p>
          <a:p>
            <a:pPr lvl="1"/>
            <a:r>
              <a:rPr lang="en-GB" dirty="0"/>
              <a:t>Second level</a:t>
            </a:r>
          </a:p>
          <a:p>
            <a:pPr lvl="2"/>
            <a:r>
              <a:rPr lang="en-GB" dirty="0"/>
              <a:t>Third level</a:t>
            </a:r>
          </a:p>
          <a:p>
            <a:pPr lvl="3"/>
            <a:r>
              <a:rPr lang="en-GB" dirty="0"/>
              <a:t>Fourth level</a:t>
            </a:r>
          </a:p>
          <a:p>
            <a:pPr lvl="4"/>
            <a:r>
              <a:rPr lang="en-GB" dirty="0"/>
              <a:t>Fifth level</a:t>
            </a:r>
            <a:endParaRPr lang="en-IS" dirty="0"/>
          </a:p>
        </p:txBody>
      </p:sp>
    </p:spTree>
    <p:extLst>
      <p:ext uri="{BB962C8B-B14F-4D97-AF65-F5344CB8AC3E}">
        <p14:creationId xmlns:p14="http://schemas.microsoft.com/office/powerpoint/2010/main" val="1324677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ullets + pictur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4D3A051-07E7-0DA5-1F2D-49E19FC61F68}"/>
              </a:ext>
            </a:extLst>
          </p:cNvPr>
          <p:cNvSpPr>
            <a:spLocks noGrp="1"/>
          </p:cNvSpPr>
          <p:nvPr>
            <p:ph type="title" hasCustomPrompt="1"/>
          </p:nvPr>
        </p:nvSpPr>
        <p:spPr>
          <a:xfrm>
            <a:off x="511632" y="380999"/>
            <a:ext cx="5184630" cy="1208315"/>
          </a:xfrm>
        </p:spPr>
        <p:txBody>
          <a:bodyPr/>
          <a:lstStyle>
            <a:lvl1pPr>
              <a:defRPr>
                <a:solidFill>
                  <a:schemeClr val="accent2"/>
                </a:solidFill>
              </a:defRPr>
            </a:lvl1pPr>
          </a:lstStyle>
          <a:p>
            <a:r>
              <a:rPr lang="en-GB" dirty="0"/>
              <a:t>Bullets + picture title</a:t>
            </a:r>
            <a:br>
              <a:rPr lang="en-GB" dirty="0"/>
            </a:br>
            <a:r>
              <a:rPr lang="en-GB" dirty="0"/>
              <a:t>(max 2 lines)</a:t>
            </a:r>
            <a:endParaRPr lang="en-IS" dirty="0"/>
          </a:p>
        </p:txBody>
      </p:sp>
      <p:sp>
        <p:nvSpPr>
          <p:cNvPr id="4" name="Picture Placeholder 3">
            <a:extLst>
              <a:ext uri="{FF2B5EF4-FFF2-40B4-BE49-F238E27FC236}">
                <a16:creationId xmlns:a16="http://schemas.microsoft.com/office/drawing/2014/main" id="{E9315210-26BE-4631-3FB9-BC773FF88280}"/>
              </a:ext>
            </a:extLst>
          </p:cNvPr>
          <p:cNvSpPr>
            <a:spLocks noGrp="1"/>
          </p:cNvSpPr>
          <p:nvPr>
            <p:ph type="pic" sz="quarter" idx="14"/>
          </p:nvPr>
        </p:nvSpPr>
        <p:spPr>
          <a:xfrm>
            <a:off x="6252000" y="0"/>
            <a:ext cx="5940000" cy="6189818"/>
          </a:xfrm>
        </p:spPr>
        <p:txBody>
          <a:bodyPr/>
          <a:lstStyle/>
          <a:p>
            <a:r>
              <a:rPr lang="en-GB"/>
              <a:t>Click icon to add picture</a:t>
            </a:r>
            <a:endParaRPr lang="en-IS" dirty="0"/>
          </a:p>
        </p:txBody>
      </p:sp>
      <p:pic>
        <p:nvPicPr>
          <p:cNvPr id="2" name="Graphic 1">
            <a:extLst>
              <a:ext uri="{FF2B5EF4-FFF2-40B4-BE49-F238E27FC236}">
                <a16:creationId xmlns:a16="http://schemas.microsoft.com/office/drawing/2014/main" id="{40799186-D2E1-8774-563D-44B9B10ADE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7934" y="6469801"/>
            <a:ext cx="1362047" cy="389156"/>
          </a:xfrm>
          <a:prstGeom prst="rect">
            <a:avLst/>
          </a:prstGeom>
        </p:spPr>
      </p:pic>
      <p:sp>
        <p:nvSpPr>
          <p:cNvPr id="5" name="Date Placeholder 3">
            <a:extLst>
              <a:ext uri="{FF2B5EF4-FFF2-40B4-BE49-F238E27FC236}">
                <a16:creationId xmlns:a16="http://schemas.microsoft.com/office/drawing/2014/main" id="{51A527AC-2E34-06B0-3797-8AF6146BFF46}"/>
              </a:ext>
            </a:extLst>
          </p:cNvPr>
          <p:cNvSpPr>
            <a:spLocks noGrp="1"/>
          </p:cNvSpPr>
          <p:nvPr>
            <p:ph type="dt" sz="half" idx="2"/>
          </p:nvPr>
        </p:nvSpPr>
        <p:spPr>
          <a:xfrm>
            <a:off x="8857873" y="6481675"/>
            <a:ext cx="2743200" cy="365125"/>
          </a:xfrm>
          <a:prstGeom prst="rect">
            <a:avLst/>
          </a:prstGeom>
        </p:spPr>
        <p:txBody>
          <a:bodyPr vert="horz" lIns="91440" tIns="45720" rIns="91440" bIns="45720" rtlCol="0" anchor="ctr"/>
          <a:lstStyle>
            <a:lvl1pPr algn="r">
              <a:defRPr sz="1100" b="0" i="0">
                <a:solidFill>
                  <a:schemeClr val="accent2"/>
                </a:solidFill>
                <a:latin typeface="+mn-lt"/>
              </a:defRPr>
            </a:lvl1pPr>
          </a:lstStyle>
          <a:p>
            <a:fld id="{263F71C3-852B-AE42-A905-82E05CFE28D1}" type="datetime3">
              <a:rPr lang="en-US" smtClean="0"/>
              <a:t>26 January 2026</a:t>
            </a:fld>
            <a:endParaRPr lang="en-IS" dirty="0"/>
          </a:p>
        </p:txBody>
      </p:sp>
      <p:sp>
        <p:nvSpPr>
          <p:cNvPr id="6" name="Text Placeholder 6">
            <a:extLst>
              <a:ext uri="{FF2B5EF4-FFF2-40B4-BE49-F238E27FC236}">
                <a16:creationId xmlns:a16="http://schemas.microsoft.com/office/drawing/2014/main" id="{360AA7A6-4F4F-8E77-F9C8-8EA95454E948}"/>
              </a:ext>
            </a:extLst>
          </p:cNvPr>
          <p:cNvSpPr>
            <a:spLocks noGrp="1"/>
          </p:cNvSpPr>
          <p:nvPr>
            <p:ph type="body" sz="quarter" idx="15" hasCustomPrompt="1"/>
          </p:nvPr>
        </p:nvSpPr>
        <p:spPr>
          <a:xfrm>
            <a:off x="511632" y="1838480"/>
            <a:ext cx="5184000" cy="4351338"/>
          </a:xfrm>
        </p:spPr>
        <p:txBody>
          <a:bodyPr/>
          <a:lstStyle>
            <a:lvl1pPr marL="457200" indent="-457200">
              <a:buFont typeface="Arial" panose="020B0604020202020204" pitchFamily="34" charset="0"/>
              <a:buChar char="•"/>
              <a:defRPr/>
            </a:lvl1pPr>
            <a:lvl2pPr marL="800100" indent="-342900">
              <a:buFont typeface="Arial" panose="020B0604020202020204" pitchFamily="34" charset="0"/>
              <a:buChar char="•"/>
              <a:defRPr/>
            </a:lvl2pPr>
            <a:lvl3pPr marL="1257300" indent="-34290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GB" dirty="0"/>
              <a:t>Click to put your bullets in</a:t>
            </a:r>
          </a:p>
          <a:p>
            <a:pPr lvl="1"/>
            <a:r>
              <a:rPr lang="en-GB" dirty="0"/>
              <a:t>Second level</a:t>
            </a:r>
          </a:p>
          <a:p>
            <a:pPr lvl="2"/>
            <a:r>
              <a:rPr lang="en-GB" dirty="0"/>
              <a:t>Third level</a:t>
            </a:r>
          </a:p>
          <a:p>
            <a:pPr lvl="3"/>
            <a:r>
              <a:rPr lang="en-GB" dirty="0"/>
              <a:t>Fourth level</a:t>
            </a:r>
          </a:p>
          <a:p>
            <a:pPr lvl="4"/>
            <a:r>
              <a:rPr lang="en-GB" dirty="0"/>
              <a:t>Fifth level</a:t>
            </a:r>
            <a:endParaRPr lang="en-IS" dirty="0"/>
          </a:p>
        </p:txBody>
      </p:sp>
    </p:spTree>
    <p:extLst>
      <p:ext uri="{BB962C8B-B14F-4D97-AF65-F5344CB8AC3E}">
        <p14:creationId xmlns:p14="http://schemas.microsoft.com/office/powerpoint/2010/main" val="1208270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picture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9315210-26BE-4631-3FB9-BC773FF88280}"/>
              </a:ext>
            </a:extLst>
          </p:cNvPr>
          <p:cNvSpPr>
            <a:spLocks noGrp="1"/>
          </p:cNvSpPr>
          <p:nvPr>
            <p:ph type="pic" sz="quarter" idx="14"/>
          </p:nvPr>
        </p:nvSpPr>
        <p:spPr>
          <a:xfrm>
            <a:off x="6118225" y="381000"/>
            <a:ext cx="5940000" cy="5808818"/>
          </a:xfrm>
        </p:spPr>
        <p:txBody>
          <a:bodyPr/>
          <a:lstStyle/>
          <a:p>
            <a:r>
              <a:rPr lang="en-GB"/>
              <a:t>Click icon to add picture</a:t>
            </a:r>
            <a:endParaRPr lang="en-IS" dirty="0"/>
          </a:p>
        </p:txBody>
      </p:sp>
      <p:pic>
        <p:nvPicPr>
          <p:cNvPr id="2" name="Graphic 1">
            <a:extLst>
              <a:ext uri="{FF2B5EF4-FFF2-40B4-BE49-F238E27FC236}">
                <a16:creationId xmlns:a16="http://schemas.microsoft.com/office/drawing/2014/main" id="{40799186-D2E1-8774-563D-44B9B10ADE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7934" y="6469801"/>
            <a:ext cx="1362047" cy="389156"/>
          </a:xfrm>
          <a:prstGeom prst="rect">
            <a:avLst/>
          </a:prstGeom>
        </p:spPr>
      </p:pic>
      <p:sp>
        <p:nvSpPr>
          <p:cNvPr id="5" name="Date Placeholder 3">
            <a:extLst>
              <a:ext uri="{FF2B5EF4-FFF2-40B4-BE49-F238E27FC236}">
                <a16:creationId xmlns:a16="http://schemas.microsoft.com/office/drawing/2014/main" id="{51A527AC-2E34-06B0-3797-8AF6146BFF46}"/>
              </a:ext>
            </a:extLst>
          </p:cNvPr>
          <p:cNvSpPr>
            <a:spLocks noGrp="1"/>
          </p:cNvSpPr>
          <p:nvPr>
            <p:ph type="dt" sz="half" idx="2"/>
          </p:nvPr>
        </p:nvSpPr>
        <p:spPr>
          <a:xfrm>
            <a:off x="8857873" y="6481675"/>
            <a:ext cx="2743200" cy="365125"/>
          </a:xfrm>
          <a:prstGeom prst="rect">
            <a:avLst/>
          </a:prstGeom>
        </p:spPr>
        <p:txBody>
          <a:bodyPr vert="horz" lIns="91440" tIns="45720" rIns="91440" bIns="45720" rtlCol="0" anchor="ctr"/>
          <a:lstStyle>
            <a:lvl1pPr algn="r">
              <a:defRPr sz="1100" b="0" i="0">
                <a:solidFill>
                  <a:schemeClr val="accent2"/>
                </a:solidFill>
                <a:latin typeface="+mn-lt"/>
              </a:defRPr>
            </a:lvl1pPr>
          </a:lstStyle>
          <a:p>
            <a:fld id="{263F71C3-852B-AE42-A905-82E05CFE28D1}" type="datetime3">
              <a:rPr lang="en-US" smtClean="0"/>
              <a:t>26 January 2026</a:t>
            </a:fld>
            <a:endParaRPr lang="en-IS" dirty="0"/>
          </a:p>
        </p:txBody>
      </p:sp>
      <p:sp>
        <p:nvSpPr>
          <p:cNvPr id="3" name="Picture Placeholder 3">
            <a:extLst>
              <a:ext uri="{FF2B5EF4-FFF2-40B4-BE49-F238E27FC236}">
                <a16:creationId xmlns:a16="http://schemas.microsoft.com/office/drawing/2014/main" id="{E972DDCF-9600-EF7D-365B-67BD3686DB4D}"/>
              </a:ext>
            </a:extLst>
          </p:cNvPr>
          <p:cNvSpPr>
            <a:spLocks noGrp="1"/>
          </p:cNvSpPr>
          <p:nvPr>
            <p:ph type="pic" sz="quarter" idx="15"/>
          </p:nvPr>
        </p:nvSpPr>
        <p:spPr>
          <a:xfrm>
            <a:off x="0" y="381000"/>
            <a:ext cx="5940000" cy="5808818"/>
          </a:xfrm>
        </p:spPr>
        <p:txBody>
          <a:bodyPr/>
          <a:lstStyle/>
          <a:p>
            <a:r>
              <a:rPr lang="en-GB"/>
              <a:t>Click icon to add picture</a:t>
            </a:r>
            <a:endParaRPr lang="en-IS" dirty="0"/>
          </a:p>
        </p:txBody>
      </p:sp>
    </p:spTree>
    <p:extLst>
      <p:ext uri="{BB962C8B-B14F-4D97-AF65-F5344CB8AC3E}">
        <p14:creationId xmlns:p14="http://schemas.microsoft.com/office/powerpoint/2010/main" val="3879539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73617F-A663-87C6-3687-BBB5487B725B}"/>
              </a:ext>
            </a:extLst>
          </p:cNvPr>
          <p:cNvSpPr>
            <a:spLocks noGrp="1"/>
          </p:cNvSpPr>
          <p:nvPr>
            <p:ph type="title"/>
          </p:nvPr>
        </p:nvSpPr>
        <p:spPr>
          <a:xfrm>
            <a:off x="511632" y="381000"/>
            <a:ext cx="7641768" cy="1168400"/>
          </a:xfrm>
          <a:prstGeom prst="rect">
            <a:avLst/>
          </a:prstGeom>
        </p:spPr>
        <p:txBody>
          <a:bodyPr vert="horz" lIns="91440" tIns="45720" rIns="91440" bIns="45720" rtlCol="0" anchor="t">
            <a:normAutofit/>
          </a:bodyPr>
          <a:lstStyle/>
          <a:p>
            <a:r>
              <a:rPr lang="en-GB"/>
              <a:t>Click to edit Master title style</a:t>
            </a:r>
            <a:endParaRPr lang="en-IS" dirty="0"/>
          </a:p>
        </p:txBody>
      </p:sp>
      <p:sp>
        <p:nvSpPr>
          <p:cNvPr id="3" name="Text Placeholder 2">
            <a:extLst>
              <a:ext uri="{FF2B5EF4-FFF2-40B4-BE49-F238E27FC236}">
                <a16:creationId xmlns:a16="http://schemas.microsoft.com/office/drawing/2014/main" id="{D587D106-B00B-52D9-AD91-AC56A96370F8}"/>
              </a:ext>
            </a:extLst>
          </p:cNvPr>
          <p:cNvSpPr>
            <a:spLocks noGrp="1"/>
          </p:cNvSpPr>
          <p:nvPr>
            <p:ph type="body" idx="1"/>
          </p:nvPr>
        </p:nvSpPr>
        <p:spPr>
          <a:xfrm>
            <a:off x="511632" y="1733550"/>
            <a:ext cx="6788578"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S" dirty="0"/>
          </a:p>
        </p:txBody>
      </p:sp>
      <p:sp>
        <p:nvSpPr>
          <p:cNvPr id="4" name="Date Placeholder 3">
            <a:extLst>
              <a:ext uri="{FF2B5EF4-FFF2-40B4-BE49-F238E27FC236}">
                <a16:creationId xmlns:a16="http://schemas.microsoft.com/office/drawing/2014/main" id="{36F6312C-47C4-6BDD-69EB-7052FB089A15}"/>
              </a:ext>
            </a:extLst>
          </p:cNvPr>
          <p:cNvSpPr>
            <a:spLocks noGrp="1"/>
          </p:cNvSpPr>
          <p:nvPr>
            <p:ph type="dt" sz="half" idx="2"/>
          </p:nvPr>
        </p:nvSpPr>
        <p:spPr>
          <a:xfrm>
            <a:off x="8857873" y="6481675"/>
            <a:ext cx="2743200" cy="365125"/>
          </a:xfrm>
          <a:prstGeom prst="rect">
            <a:avLst/>
          </a:prstGeom>
        </p:spPr>
        <p:txBody>
          <a:bodyPr vert="horz" lIns="91440" tIns="45720" rIns="91440" bIns="45720" rtlCol="0" anchor="ctr"/>
          <a:lstStyle>
            <a:lvl1pPr algn="r">
              <a:defRPr sz="900" b="0" i="0">
                <a:solidFill>
                  <a:schemeClr val="accent2"/>
                </a:solidFill>
                <a:latin typeface="+mn-lt"/>
              </a:defRPr>
            </a:lvl1pPr>
          </a:lstStyle>
          <a:p>
            <a:fld id="{0C7B463C-79CB-0043-AB27-5A889335CA16}" type="datetime3">
              <a:rPr lang="en-US" smtClean="0"/>
              <a:pPr/>
              <a:t>26 January 2026</a:t>
            </a:fld>
            <a:endParaRPr lang="en-IS" dirty="0"/>
          </a:p>
        </p:txBody>
      </p:sp>
    </p:spTree>
    <p:extLst>
      <p:ext uri="{BB962C8B-B14F-4D97-AF65-F5344CB8AC3E}">
        <p14:creationId xmlns:p14="http://schemas.microsoft.com/office/powerpoint/2010/main" val="1039022049"/>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0" r:id="rId4"/>
    <p:sldLayoutId id="2147483661" r:id="rId5"/>
    <p:sldLayoutId id="2147483657" r:id="rId6"/>
    <p:sldLayoutId id="2147483652" r:id="rId7"/>
    <p:sldLayoutId id="2147483656" r:id="rId8"/>
    <p:sldLayoutId id="2147483667" r:id="rId9"/>
    <p:sldLayoutId id="2147483668" r:id="rId10"/>
    <p:sldLayoutId id="2147483669" r:id="rId11"/>
    <p:sldLayoutId id="2147483654" r:id="rId12"/>
    <p:sldLayoutId id="2147483655" r:id="rId13"/>
    <p:sldLayoutId id="2147483658" r:id="rId14"/>
    <p:sldLayoutId id="2147483662" r:id="rId15"/>
    <p:sldLayoutId id="2147483663" r:id="rId16"/>
    <p:sldLayoutId id="2147483666" r:id="rId17"/>
  </p:sldLayoutIdLst>
  <p:hf sldNum="0" hdr="0" ftr="0"/>
  <p:txStyles>
    <p:titleStyle>
      <a:lvl1pPr algn="l" defTabSz="914400" rtl="0" eaLnBrk="1" latinLnBrk="0" hangingPunct="1">
        <a:lnSpc>
          <a:spcPct val="100000"/>
        </a:lnSpc>
        <a:spcBef>
          <a:spcPts val="100"/>
        </a:spcBef>
        <a:buNone/>
        <a:defRPr sz="2800" b="0" i="0" u="none"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Clr>
          <a:schemeClr val="accent2"/>
        </a:buClr>
        <a:buFont typeface="Arial" panose="020B0604020202020204" pitchFamily="34" charset="0"/>
        <a:buNone/>
        <a:defRPr sz="2000" b="0" i="0" kern="1200">
          <a:solidFill>
            <a:schemeClr val="tx1"/>
          </a:solidFill>
          <a:latin typeface="+mn-lt"/>
          <a:ea typeface="+mn-ea"/>
          <a:cs typeface="Arial" panose="020B0604020202020204" pitchFamily="34" charset="0"/>
        </a:defRPr>
      </a:lvl1pPr>
      <a:lvl2pPr marL="457200" indent="0" algn="l" defTabSz="914400" rtl="0" eaLnBrk="1" latinLnBrk="0" hangingPunct="1">
        <a:lnSpc>
          <a:spcPct val="90000"/>
        </a:lnSpc>
        <a:spcBef>
          <a:spcPts val="500"/>
        </a:spcBef>
        <a:buClr>
          <a:schemeClr val="accent2"/>
        </a:buClr>
        <a:buFont typeface="Arial" panose="020B0604020202020204" pitchFamily="34" charset="0"/>
        <a:buNone/>
        <a:defRPr sz="1800" b="0" i="0" kern="1200">
          <a:solidFill>
            <a:schemeClr val="tx1"/>
          </a:solidFill>
          <a:latin typeface="+mn-lt"/>
          <a:ea typeface="+mn-ea"/>
          <a:cs typeface="Arial" panose="020B0604020202020204" pitchFamily="34" charset="0"/>
        </a:defRPr>
      </a:lvl2pPr>
      <a:lvl3pPr marL="914400" indent="0" algn="l" defTabSz="914400" rtl="0" eaLnBrk="1" latinLnBrk="0" hangingPunct="1">
        <a:lnSpc>
          <a:spcPct val="90000"/>
        </a:lnSpc>
        <a:spcBef>
          <a:spcPts val="500"/>
        </a:spcBef>
        <a:buClr>
          <a:schemeClr val="accent2"/>
        </a:buClr>
        <a:buFont typeface="Arial" panose="020B0604020202020204" pitchFamily="34" charset="0"/>
        <a:buNone/>
        <a:defRPr sz="1800" b="0" i="0" kern="1200">
          <a:solidFill>
            <a:schemeClr val="tx1"/>
          </a:solidFill>
          <a:latin typeface="+mn-lt"/>
          <a:ea typeface="+mn-ea"/>
          <a:cs typeface="Arial" panose="020B0604020202020204" pitchFamily="34" charset="0"/>
        </a:defRPr>
      </a:lvl3pPr>
      <a:lvl4pPr marL="1371600" indent="0" algn="l" defTabSz="914400" rtl="0" eaLnBrk="1" latinLnBrk="0" hangingPunct="1">
        <a:lnSpc>
          <a:spcPct val="90000"/>
        </a:lnSpc>
        <a:spcBef>
          <a:spcPts val="500"/>
        </a:spcBef>
        <a:buClr>
          <a:schemeClr val="accent2"/>
        </a:buClr>
        <a:buFont typeface="Arial" panose="020B0604020202020204" pitchFamily="34" charset="0"/>
        <a:buNone/>
        <a:defRPr sz="1600" b="0" i="0" kern="1200">
          <a:solidFill>
            <a:schemeClr val="tx1"/>
          </a:solidFill>
          <a:latin typeface="+mn-lt"/>
          <a:ea typeface="+mn-ea"/>
          <a:cs typeface="Arial" panose="020B0604020202020204" pitchFamily="34" charset="0"/>
        </a:defRPr>
      </a:lvl4pPr>
      <a:lvl5pPr marL="1828800" indent="0" algn="l" defTabSz="914400" rtl="0" eaLnBrk="1" latinLnBrk="0" hangingPunct="1">
        <a:lnSpc>
          <a:spcPct val="90000"/>
        </a:lnSpc>
        <a:spcBef>
          <a:spcPts val="500"/>
        </a:spcBef>
        <a:buClr>
          <a:schemeClr val="accent2"/>
        </a:buClr>
        <a:buFont typeface="Arial" panose="020B0604020202020204" pitchFamily="34" charset="0"/>
        <a:buNone/>
        <a:defRPr sz="1400" b="0" i="0" kern="1200">
          <a:solidFill>
            <a:schemeClr val="tx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3.xml"/><Relationship Id="rId5" Type="http://schemas.openxmlformats.org/officeDocument/2006/relationships/image" Target="../media/image13.sv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svg"/><Relationship Id="rId7" Type="http://schemas.openxmlformats.org/officeDocument/2006/relationships/image" Target="../media/image21.svg"/><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image" Target="../media/image16.png"/><Relationship Id="rId16" Type="http://schemas.openxmlformats.org/officeDocument/2006/relationships/image" Target="../media/image30.png"/><Relationship Id="rId1" Type="http://schemas.openxmlformats.org/officeDocument/2006/relationships/slideLayout" Target="../slideLayouts/slideLayout13.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sv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_rels/slide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40.png"/><Relationship Id="rId7" Type="http://schemas.openxmlformats.org/officeDocument/2006/relationships/image" Target="../media/image27.png"/><Relationship Id="rId2" Type="http://schemas.openxmlformats.org/officeDocument/2006/relationships/image" Target="../media/image39.png"/><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25.png"/><Relationship Id="rId10" Type="http://schemas.openxmlformats.org/officeDocument/2006/relationships/image" Target="../media/image44.png"/><Relationship Id="rId4" Type="http://schemas.openxmlformats.org/officeDocument/2006/relationships/image" Target="../media/image41.png"/><Relationship Id="rId9"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D807CD-1542-C002-25CF-9574B3F604DF}"/>
              </a:ext>
            </a:extLst>
          </p:cNvPr>
          <p:cNvSpPr>
            <a:spLocks noGrp="1"/>
          </p:cNvSpPr>
          <p:nvPr>
            <p:ph type="body" sz="quarter" idx="10"/>
          </p:nvPr>
        </p:nvSpPr>
        <p:spPr>
          <a:xfrm>
            <a:off x="511629" y="2490246"/>
            <a:ext cx="11477170" cy="2649953"/>
          </a:xfrm>
        </p:spPr>
        <p:txBody>
          <a:bodyPr>
            <a:normAutofit/>
          </a:bodyPr>
          <a:lstStyle/>
          <a:p>
            <a:r>
              <a:rPr lang="sv-SE" sz="3600" dirty="0"/>
              <a:t>From </a:t>
            </a:r>
            <a:r>
              <a:rPr lang="sv-SE" sz="3600" dirty="0" err="1"/>
              <a:t>Centralised</a:t>
            </a:r>
            <a:r>
              <a:rPr lang="sv-SE" sz="3600" dirty="0"/>
              <a:t> </a:t>
            </a:r>
            <a:r>
              <a:rPr lang="sv-SE" sz="3600" dirty="0" err="1"/>
              <a:t>Platforms</a:t>
            </a:r>
            <a:r>
              <a:rPr lang="sv-SE" sz="3600" dirty="0"/>
              <a:t> to Federated </a:t>
            </a:r>
            <a:r>
              <a:rPr lang="sv-SE" sz="3600" dirty="0" err="1"/>
              <a:t>Campuses</a:t>
            </a:r>
            <a:r>
              <a:rPr lang="sv-SE" sz="3600" dirty="0"/>
              <a:t>: </a:t>
            </a:r>
            <a:r>
              <a:rPr lang="sv-SE" sz="3600" dirty="0" err="1"/>
              <a:t>Lessons</a:t>
            </a:r>
            <a:r>
              <a:rPr lang="sv-SE" sz="3600" dirty="0"/>
              <a:t> from Campus+ in </a:t>
            </a:r>
            <a:r>
              <a:rPr lang="sv-SE" sz="3600" dirty="0" err="1"/>
              <a:t>NeurotechEU</a:t>
            </a:r>
            <a:endParaRPr lang="en-IS" sz="3600" dirty="0"/>
          </a:p>
        </p:txBody>
      </p:sp>
      <p:sp>
        <p:nvSpPr>
          <p:cNvPr id="3" name="Text Placeholder 2">
            <a:extLst>
              <a:ext uri="{FF2B5EF4-FFF2-40B4-BE49-F238E27FC236}">
                <a16:creationId xmlns:a16="http://schemas.microsoft.com/office/drawing/2014/main" id="{0128A0DA-7B5F-53AD-BACF-F2B07A0A53EF}"/>
              </a:ext>
            </a:extLst>
          </p:cNvPr>
          <p:cNvSpPr>
            <a:spLocks noGrp="1"/>
          </p:cNvSpPr>
          <p:nvPr>
            <p:ph type="body" sz="quarter" idx="11"/>
          </p:nvPr>
        </p:nvSpPr>
        <p:spPr/>
        <p:txBody>
          <a:bodyPr>
            <a:normAutofit fontScale="85000" lnSpcReduction="20000"/>
          </a:bodyPr>
          <a:lstStyle/>
          <a:p>
            <a:r>
              <a:rPr lang="sv-SE" dirty="0"/>
              <a:t>Mathew </a:t>
            </a:r>
            <a:r>
              <a:rPr lang="sv-SE" dirty="0" err="1"/>
              <a:t>Birdsall</a:t>
            </a:r>
            <a:r>
              <a:rPr lang="sv-SE" dirty="0"/>
              <a:t> Abrams, PhD, MPH</a:t>
            </a:r>
          </a:p>
          <a:p>
            <a:r>
              <a:rPr lang="sv-SE" dirty="0"/>
              <a:t>Director </a:t>
            </a:r>
            <a:r>
              <a:rPr lang="sv-SE" dirty="0" err="1"/>
              <a:t>of</a:t>
            </a:r>
            <a:r>
              <a:rPr lang="sv-SE" dirty="0"/>
              <a:t> Science and </a:t>
            </a:r>
            <a:r>
              <a:rPr lang="sv-SE" dirty="0" err="1"/>
              <a:t>Training</a:t>
            </a:r>
            <a:endParaRPr lang="sv-SE" dirty="0"/>
          </a:p>
          <a:p>
            <a:r>
              <a:rPr lang="sv-SE" dirty="0"/>
              <a:t>INCF </a:t>
            </a:r>
            <a:r>
              <a:rPr lang="sv-SE" dirty="0" err="1"/>
              <a:t>Secretariat</a:t>
            </a:r>
            <a:endParaRPr lang="sv-SE" dirty="0"/>
          </a:p>
          <a:p>
            <a:r>
              <a:rPr lang="sv-SE" dirty="0"/>
              <a:t>Karolinska Institutet</a:t>
            </a:r>
            <a:endParaRPr lang="en-IS" dirty="0"/>
          </a:p>
        </p:txBody>
      </p:sp>
      <p:pic>
        <p:nvPicPr>
          <p:cNvPr id="7" name="Picture 6">
            <a:extLst>
              <a:ext uri="{FF2B5EF4-FFF2-40B4-BE49-F238E27FC236}">
                <a16:creationId xmlns:a16="http://schemas.microsoft.com/office/drawing/2014/main" id="{7D481F39-93D0-95AC-0699-7C9B01F9C59F}"/>
              </a:ext>
            </a:extLst>
          </p:cNvPr>
          <p:cNvPicPr>
            <a:picLocks noChangeAspect="1"/>
          </p:cNvPicPr>
          <p:nvPr/>
        </p:nvPicPr>
        <p:blipFill>
          <a:blip r:embed="rId3">
            <a:alphaModFix amt="62000"/>
          </a:blip>
          <a:stretch>
            <a:fillRect/>
          </a:stretch>
        </p:blipFill>
        <p:spPr>
          <a:xfrm>
            <a:off x="10417555" y="6065069"/>
            <a:ext cx="1262816" cy="575032"/>
          </a:xfrm>
          <a:prstGeom prst="rect">
            <a:avLst/>
          </a:prstGeom>
        </p:spPr>
      </p:pic>
    </p:spTree>
    <p:extLst>
      <p:ext uri="{BB962C8B-B14F-4D97-AF65-F5344CB8AC3E}">
        <p14:creationId xmlns:p14="http://schemas.microsoft.com/office/powerpoint/2010/main" val="1210425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36965-86B6-79AA-62D2-925F8BF70D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93F167-D53C-5C52-C3AD-15858BB9E94B}"/>
              </a:ext>
            </a:extLst>
          </p:cNvPr>
          <p:cNvSpPr>
            <a:spLocks noGrp="1"/>
          </p:cNvSpPr>
          <p:nvPr>
            <p:ph type="title"/>
          </p:nvPr>
        </p:nvSpPr>
        <p:spPr>
          <a:xfrm>
            <a:off x="511631" y="380999"/>
            <a:ext cx="11089441" cy="1208315"/>
          </a:xfrm>
        </p:spPr>
        <p:txBody>
          <a:bodyPr/>
          <a:lstStyle/>
          <a:p>
            <a:r>
              <a:rPr lang="sv-SE" dirty="0" err="1"/>
              <a:t>Why</a:t>
            </a:r>
            <a:r>
              <a:rPr lang="sv-SE" dirty="0"/>
              <a:t> </a:t>
            </a:r>
            <a:r>
              <a:rPr lang="sv-SE" dirty="0" err="1"/>
              <a:t>this</a:t>
            </a:r>
            <a:r>
              <a:rPr lang="sv-SE" dirty="0"/>
              <a:t> </a:t>
            </a:r>
            <a:r>
              <a:rPr lang="sv-SE" dirty="0" err="1"/>
              <a:t>architecture</a:t>
            </a:r>
            <a:r>
              <a:rPr lang="sv-SE" dirty="0"/>
              <a:t>?</a:t>
            </a:r>
            <a:endParaRPr lang="en-IS" dirty="0"/>
          </a:p>
        </p:txBody>
      </p:sp>
      <p:sp>
        <p:nvSpPr>
          <p:cNvPr id="3" name="Content Placeholder 2">
            <a:extLst>
              <a:ext uri="{FF2B5EF4-FFF2-40B4-BE49-F238E27FC236}">
                <a16:creationId xmlns:a16="http://schemas.microsoft.com/office/drawing/2014/main" id="{CFD7C8D7-E1F5-D41C-4829-E037A007520E}"/>
              </a:ext>
            </a:extLst>
          </p:cNvPr>
          <p:cNvSpPr>
            <a:spLocks noGrp="1"/>
          </p:cNvSpPr>
          <p:nvPr>
            <p:ph idx="1"/>
          </p:nvPr>
        </p:nvSpPr>
        <p:spPr>
          <a:xfrm>
            <a:off x="551279" y="1859825"/>
            <a:ext cx="11089441" cy="4351338"/>
          </a:xfrm>
        </p:spPr>
        <p:txBody>
          <a:bodyPr>
            <a:normAutofit/>
          </a:bodyPr>
          <a:lstStyle/>
          <a:p>
            <a:pPr marL="342900" indent="-342900">
              <a:buFont typeface="Arial" panose="020B0604020202020204" pitchFamily="34" charset="0"/>
              <a:buChar char="•"/>
            </a:pPr>
            <a:r>
              <a:rPr lang="sv-SE" dirty="0" err="1"/>
              <a:t>Designed</a:t>
            </a:r>
            <a:r>
              <a:rPr lang="sv-SE" dirty="0"/>
              <a:t> for </a:t>
            </a:r>
            <a:r>
              <a:rPr lang="sv-SE" b="1" dirty="0"/>
              <a:t>federation</a:t>
            </a:r>
            <a:r>
              <a:rPr lang="sv-SE" dirty="0"/>
              <a:t>, not </a:t>
            </a:r>
            <a:r>
              <a:rPr lang="sv-SE" dirty="0" err="1"/>
              <a:t>replacement</a:t>
            </a:r>
            <a:r>
              <a:rPr lang="sv-SE" dirty="0"/>
              <a:t>:</a:t>
            </a:r>
            <a:br>
              <a:rPr lang="sv-SE" dirty="0"/>
            </a:br>
            <a:r>
              <a:rPr lang="sv-SE" dirty="0"/>
              <a:t>	- Campus+ </a:t>
            </a:r>
            <a:r>
              <a:rPr lang="sv-SE" dirty="0" err="1"/>
              <a:t>designed</a:t>
            </a:r>
            <a:r>
              <a:rPr lang="sv-SE" dirty="0"/>
              <a:t> to </a:t>
            </a:r>
            <a:r>
              <a:rPr lang="sv-SE" dirty="0" err="1"/>
              <a:t>sit</a:t>
            </a:r>
            <a:r>
              <a:rPr lang="sv-SE" dirty="0"/>
              <a:t> </a:t>
            </a:r>
            <a:r>
              <a:rPr lang="sv-SE" dirty="0" err="1"/>
              <a:t>between</a:t>
            </a:r>
            <a:r>
              <a:rPr lang="sv-SE" dirty="0"/>
              <a:t> systems</a:t>
            </a:r>
            <a:br>
              <a:rPr lang="sv-SE" dirty="0"/>
            </a:br>
            <a:r>
              <a:rPr lang="sv-SE" dirty="0"/>
              <a:t>	- </a:t>
            </a:r>
            <a:r>
              <a:rPr lang="sv-SE" dirty="0" err="1"/>
              <a:t>Provides</a:t>
            </a:r>
            <a:r>
              <a:rPr lang="sv-SE" dirty="0"/>
              <a:t> </a:t>
            </a:r>
            <a:r>
              <a:rPr lang="sv-SE" dirty="0" err="1"/>
              <a:t>shared</a:t>
            </a:r>
            <a:r>
              <a:rPr lang="sv-SE" dirty="0"/>
              <a:t> </a:t>
            </a:r>
            <a:r>
              <a:rPr lang="sv-SE" dirty="0" err="1"/>
              <a:t>discovery</a:t>
            </a:r>
            <a:r>
              <a:rPr lang="sv-SE" dirty="0"/>
              <a:t> and </a:t>
            </a:r>
            <a:r>
              <a:rPr lang="sv-SE" dirty="0" err="1"/>
              <a:t>coordination</a:t>
            </a:r>
            <a:r>
              <a:rPr lang="sv-SE" dirty="0"/>
              <a:t> </a:t>
            </a:r>
            <a:r>
              <a:rPr lang="sv-SE" dirty="0" err="1"/>
              <a:t>without</a:t>
            </a:r>
            <a:r>
              <a:rPr lang="sv-SE" dirty="0"/>
              <a:t> </a:t>
            </a:r>
            <a:r>
              <a:rPr lang="sv-SE" dirty="0" err="1"/>
              <a:t>requiring</a:t>
            </a:r>
            <a:r>
              <a:rPr lang="sv-SE" dirty="0"/>
              <a:t> institutions to 		  </a:t>
            </a:r>
            <a:r>
              <a:rPr lang="sv-SE" dirty="0" err="1"/>
              <a:t>change</a:t>
            </a:r>
            <a:r>
              <a:rPr lang="sv-SE" dirty="0"/>
              <a:t>/</a:t>
            </a:r>
            <a:r>
              <a:rPr lang="sv-SE" dirty="0" err="1"/>
              <a:t>modify</a:t>
            </a:r>
            <a:r>
              <a:rPr lang="sv-SE" dirty="0"/>
              <a:t> </a:t>
            </a:r>
            <a:r>
              <a:rPr lang="sv-SE" dirty="0" err="1"/>
              <a:t>their</a:t>
            </a:r>
            <a:r>
              <a:rPr lang="sv-SE" dirty="0"/>
              <a:t> </a:t>
            </a:r>
            <a:r>
              <a:rPr lang="sv-SE" dirty="0" err="1"/>
              <a:t>internal</a:t>
            </a:r>
            <a:r>
              <a:rPr lang="sv-SE" dirty="0"/>
              <a:t> </a:t>
            </a:r>
            <a:r>
              <a:rPr lang="sv-SE" dirty="0" err="1"/>
              <a:t>platforms</a:t>
            </a:r>
            <a:endParaRPr lang="sv-SE" dirty="0"/>
          </a:p>
          <a:p>
            <a:pPr marL="342900" indent="-342900">
              <a:buFont typeface="Arial" panose="020B0604020202020204" pitchFamily="34" charset="0"/>
              <a:buChar char="•"/>
            </a:pPr>
            <a:r>
              <a:rPr lang="sv-SE" dirty="0" err="1"/>
              <a:t>Minimize</a:t>
            </a:r>
            <a:r>
              <a:rPr lang="sv-SE" dirty="0"/>
              <a:t> </a:t>
            </a:r>
            <a:r>
              <a:rPr lang="sv-SE" dirty="0" err="1"/>
              <a:t>institutional</a:t>
            </a:r>
            <a:r>
              <a:rPr lang="sv-SE" dirty="0"/>
              <a:t> </a:t>
            </a:r>
            <a:r>
              <a:rPr lang="sv-SE" dirty="0" err="1"/>
              <a:t>disruption</a:t>
            </a:r>
            <a:r>
              <a:rPr lang="sv-SE" dirty="0"/>
              <a:t>:</a:t>
            </a:r>
            <a:br>
              <a:rPr lang="sv-SE" dirty="0"/>
            </a:br>
            <a:r>
              <a:rPr lang="sv-SE" dirty="0"/>
              <a:t>	- Participation </a:t>
            </a:r>
            <a:r>
              <a:rPr lang="sv-SE" dirty="0" err="1"/>
              <a:t>without</a:t>
            </a:r>
            <a:r>
              <a:rPr lang="sv-SE" dirty="0"/>
              <a:t> </a:t>
            </a:r>
            <a:r>
              <a:rPr lang="sv-SE" dirty="0" err="1"/>
              <a:t>changing</a:t>
            </a:r>
            <a:r>
              <a:rPr lang="sv-SE" dirty="0"/>
              <a:t> </a:t>
            </a:r>
            <a:r>
              <a:rPr lang="sv-SE" dirty="0" err="1"/>
              <a:t>local</a:t>
            </a:r>
            <a:r>
              <a:rPr lang="sv-SE" dirty="0"/>
              <a:t> </a:t>
            </a:r>
            <a:r>
              <a:rPr lang="sv-SE" dirty="0" err="1"/>
              <a:t>course</a:t>
            </a:r>
            <a:r>
              <a:rPr lang="sv-SE" dirty="0"/>
              <a:t> systems, </a:t>
            </a:r>
            <a:r>
              <a:rPr lang="sv-SE" dirty="0" err="1"/>
              <a:t>identity</a:t>
            </a:r>
            <a:r>
              <a:rPr lang="sv-SE" dirty="0"/>
              <a:t> </a:t>
            </a:r>
            <a:r>
              <a:rPr lang="sv-SE" dirty="0" err="1"/>
              <a:t>frameworks</a:t>
            </a:r>
            <a:r>
              <a:rPr lang="sv-SE" dirty="0"/>
              <a:t>, or </a:t>
            </a:r>
            <a:r>
              <a:rPr lang="sv-SE" dirty="0" err="1"/>
              <a:t>content</a:t>
            </a:r>
            <a:r>
              <a:rPr lang="sv-SE" dirty="0"/>
              <a:t> 	   </a:t>
            </a:r>
            <a:r>
              <a:rPr lang="sv-SE" dirty="0" err="1"/>
              <a:t>workflows</a:t>
            </a:r>
            <a:endParaRPr lang="sv-SE" dirty="0"/>
          </a:p>
          <a:p>
            <a:pPr marL="342900" indent="-342900">
              <a:lnSpc>
                <a:spcPct val="110000"/>
              </a:lnSpc>
              <a:buFont typeface="Arial" panose="020B0604020202020204" pitchFamily="34" charset="0"/>
              <a:buChar char="•"/>
            </a:pPr>
            <a:r>
              <a:rPr lang="sv-SE" dirty="0" err="1"/>
              <a:t>Reduce</a:t>
            </a:r>
            <a:r>
              <a:rPr lang="sv-SE" dirty="0"/>
              <a:t> long-term </a:t>
            </a:r>
            <a:r>
              <a:rPr lang="sv-SE" dirty="0" err="1"/>
              <a:t>sustainability</a:t>
            </a:r>
            <a:r>
              <a:rPr lang="sv-SE" dirty="0"/>
              <a:t> risk:</a:t>
            </a:r>
            <a:br>
              <a:rPr lang="sv-SE" dirty="0"/>
            </a:br>
            <a:r>
              <a:rPr lang="sv-SE" dirty="0"/>
              <a:t> 	- </a:t>
            </a:r>
            <a:r>
              <a:rPr lang="sv-SE" dirty="0" err="1"/>
              <a:t>Avoid</a:t>
            </a:r>
            <a:r>
              <a:rPr lang="sv-SE" dirty="0"/>
              <a:t> </a:t>
            </a:r>
            <a:r>
              <a:rPr lang="sv-SE" dirty="0" err="1"/>
              <a:t>custom-built</a:t>
            </a:r>
            <a:r>
              <a:rPr lang="sv-SE" dirty="0"/>
              <a:t> systems </a:t>
            </a:r>
            <a:r>
              <a:rPr lang="sv-SE" dirty="0" err="1"/>
              <a:t>that</a:t>
            </a:r>
            <a:r>
              <a:rPr lang="sv-SE" dirty="0"/>
              <a:t> </a:t>
            </a:r>
            <a:r>
              <a:rPr lang="sv-SE" dirty="0" err="1"/>
              <a:t>require</a:t>
            </a:r>
            <a:r>
              <a:rPr lang="sv-SE" dirty="0"/>
              <a:t> </a:t>
            </a:r>
            <a:r>
              <a:rPr lang="sv-SE" dirty="0" err="1"/>
              <a:t>continuous</a:t>
            </a:r>
            <a:r>
              <a:rPr lang="sv-SE" dirty="0"/>
              <a:t> </a:t>
            </a:r>
            <a:r>
              <a:rPr lang="sv-SE" dirty="0" err="1"/>
              <a:t>developer</a:t>
            </a:r>
            <a:r>
              <a:rPr lang="sv-SE" dirty="0"/>
              <a:t> </a:t>
            </a:r>
            <a:r>
              <a:rPr lang="sv-SE" dirty="0" err="1"/>
              <a:t>involvement</a:t>
            </a:r>
            <a:br>
              <a:rPr lang="sv-SE" dirty="0"/>
            </a:br>
            <a:r>
              <a:rPr lang="sv-SE" dirty="0"/>
              <a:t>	- </a:t>
            </a:r>
            <a:r>
              <a:rPr lang="sv-SE" dirty="0" err="1"/>
              <a:t>Goal</a:t>
            </a:r>
            <a:r>
              <a:rPr lang="sv-SE" dirty="0"/>
              <a:t>: </a:t>
            </a:r>
            <a:r>
              <a:rPr lang="sv-SE" dirty="0" err="1"/>
              <a:t>platform</a:t>
            </a:r>
            <a:r>
              <a:rPr lang="sv-SE" dirty="0"/>
              <a:t> </a:t>
            </a:r>
            <a:r>
              <a:rPr lang="sv-SE" dirty="0" err="1"/>
              <a:t>that</a:t>
            </a:r>
            <a:r>
              <a:rPr lang="sv-SE" dirty="0"/>
              <a:t> partners </a:t>
            </a:r>
            <a:r>
              <a:rPr lang="sv-SE" dirty="0" err="1"/>
              <a:t>could</a:t>
            </a:r>
            <a:r>
              <a:rPr lang="sv-SE" dirty="0"/>
              <a:t> </a:t>
            </a:r>
            <a:r>
              <a:rPr lang="sv-SE" dirty="0" err="1"/>
              <a:t>maintain</a:t>
            </a:r>
            <a:r>
              <a:rPr lang="sv-SE" dirty="0"/>
              <a:t>, </a:t>
            </a:r>
            <a:r>
              <a:rPr lang="sv-SE" dirty="0" err="1"/>
              <a:t>reuse</a:t>
            </a:r>
            <a:r>
              <a:rPr lang="sv-SE" dirty="0"/>
              <a:t>, or </a:t>
            </a:r>
            <a:r>
              <a:rPr lang="sv-SE" dirty="0" err="1"/>
              <a:t>even</a:t>
            </a:r>
            <a:r>
              <a:rPr lang="sv-SE" dirty="0"/>
              <a:t> </a:t>
            </a:r>
            <a:r>
              <a:rPr lang="sv-SE" dirty="0" err="1"/>
              <a:t>repurpose</a:t>
            </a:r>
            <a:r>
              <a:rPr lang="sv-SE" dirty="0"/>
              <a:t> </a:t>
            </a:r>
          </a:p>
          <a:p>
            <a:pPr marL="342900" indent="-342900">
              <a:lnSpc>
                <a:spcPct val="150000"/>
              </a:lnSpc>
              <a:buFont typeface="Arial" panose="020B0604020202020204" pitchFamily="34" charset="0"/>
              <a:buChar char="•"/>
            </a:pPr>
            <a:r>
              <a:rPr lang="sv-SE" dirty="0"/>
              <a:t>Support </a:t>
            </a:r>
            <a:r>
              <a:rPr lang="sv-SE" dirty="0" err="1"/>
              <a:t>interoperability</a:t>
            </a:r>
            <a:r>
              <a:rPr lang="sv-SE" dirty="0"/>
              <a:t> at </a:t>
            </a:r>
            <a:r>
              <a:rPr lang="sv-SE" dirty="0" err="1"/>
              <a:t>European</a:t>
            </a:r>
            <a:r>
              <a:rPr lang="sv-SE" dirty="0"/>
              <a:t> </a:t>
            </a:r>
            <a:r>
              <a:rPr lang="sv-SE" dirty="0" err="1"/>
              <a:t>scale</a:t>
            </a:r>
            <a:r>
              <a:rPr lang="sv-SE" dirty="0"/>
              <a:t>:</a:t>
            </a:r>
            <a:br>
              <a:rPr lang="sv-SE" dirty="0"/>
            </a:br>
            <a:r>
              <a:rPr lang="sv-SE" dirty="0"/>
              <a:t>	- </a:t>
            </a:r>
            <a:r>
              <a:rPr lang="sv-SE" dirty="0" err="1"/>
              <a:t>Had</a:t>
            </a:r>
            <a:r>
              <a:rPr lang="sv-SE" dirty="0"/>
              <a:t> to </a:t>
            </a:r>
            <a:r>
              <a:rPr lang="sv-SE" dirty="0" err="1"/>
              <a:t>align</a:t>
            </a:r>
            <a:r>
              <a:rPr lang="sv-SE" dirty="0"/>
              <a:t> </a:t>
            </a:r>
            <a:r>
              <a:rPr lang="sv-SE" dirty="0" err="1"/>
              <a:t>with</a:t>
            </a:r>
            <a:r>
              <a:rPr lang="sv-SE" dirty="0"/>
              <a:t> </a:t>
            </a:r>
            <a:r>
              <a:rPr lang="sv-SE" dirty="0" err="1"/>
              <a:t>European</a:t>
            </a:r>
            <a:r>
              <a:rPr lang="sv-SE" dirty="0"/>
              <a:t> </a:t>
            </a:r>
            <a:r>
              <a:rPr lang="sv-SE" dirty="0" err="1"/>
              <a:t>frameworks</a:t>
            </a:r>
            <a:r>
              <a:rPr lang="sv-SE" dirty="0"/>
              <a:t> for </a:t>
            </a:r>
            <a:r>
              <a:rPr lang="sv-SE" dirty="0" err="1"/>
              <a:t>identity</a:t>
            </a:r>
            <a:r>
              <a:rPr lang="sv-SE" dirty="0"/>
              <a:t>, </a:t>
            </a:r>
            <a:r>
              <a:rPr lang="sv-SE" dirty="0" err="1"/>
              <a:t>mobility</a:t>
            </a:r>
            <a:r>
              <a:rPr lang="sv-SE" dirty="0"/>
              <a:t>, and data </a:t>
            </a:r>
            <a:r>
              <a:rPr lang="sv-SE" dirty="0" err="1"/>
              <a:t>exchange</a:t>
            </a:r>
            <a:endParaRPr lang="en-IS" dirty="0"/>
          </a:p>
        </p:txBody>
      </p:sp>
      <p:sp>
        <p:nvSpPr>
          <p:cNvPr id="4" name="Date Placeholder 3">
            <a:extLst>
              <a:ext uri="{FF2B5EF4-FFF2-40B4-BE49-F238E27FC236}">
                <a16:creationId xmlns:a16="http://schemas.microsoft.com/office/drawing/2014/main" id="{43B68E8E-CAB2-33CE-D475-F8CA4EE64C3A}"/>
              </a:ext>
            </a:extLst>
          </p:cNvPr>
          <p:cNvSpPr>
            <a:spLocks noGrp="1"/>
          </p:cNvSpPr>
          <p:nvPr>
            <p:ph type="dt" sz="half" idx="10"/>
          </p:nvPr>
        </p:nvSpPr>
        <p:spPr/>
        <p:txBody>
          <a:bodyPr/>
          <a:lstStyle/>
          <a:p>
            <a:fld id="{0C7B463C-79CB-0043-AB27-5A889335CA16}" type="datetime3">
              <a:rPr lang="en-US" smtClean="0"/>
              <a:t>26 January 2026</a:t>
            </a:fld>
            <a:endParaRPr lang="en-IS" dirty="0"/>
          </a:p>
        </p:txBody>
      </p:sp>
      <p:sp>
        <p:nvSpPr>
          <p:cNvPr id="6" name="TextBox 5">
            <a:extLst>
              <a:ext uri="{FF2B5EF4-FFF2-40B4-BE49-F238E27FC236}">
                <a16:creationId xmlns:a16="http://schemas.microsoft.com/office/drawing/2014/main" id="{9AD6CB87-C0F1-42AD-F8AF-3510E20DD774}"/>
              </a:ext>
            </a:extLst>
          </p:cNvPr>
          <p:cNvSpPr txBox="1"/>
          <p:nvPr/>
        </p:nvSpPr>
        <p:spPr>
          <a:xfrm>
            <a:off x="551278" y="1089955"/>
            <a:ext cx="9784913" cy="400110"/>
          </a:xfrm>
          <a:prstGeom prst="rect">
            <a:avLst/>
          </a:prstGeom>
          <a:noFill/>
        </p:spPr>
        <p:txBody>
          <a:bodyPr wrap="square" rtlCol="0">
            <a:spAutoFit/>
          </a:bodyPr>
          <a:lstStyle/>
          <a:p>
            <a:r>
              <a:rPr lang="en-SE" sz="2000" dirty="0"/>
              <a:t>We started with constraints, not features—did not assume alignment or replacement</a:t>
            </a:r>
          </a:p>
        </p:txBody>
      </p:sp>
    </p:spTree>
    <p:extLst>
      <p:ext uri="{BB962C8B-B14F-4D97-AF65-F5344CB8AC3E}">
        <p14:creationId xmlns:p14="http://schemas.microsoft.com/office/powerpoint/2010/main" val="922611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57D67-B217-379E-4070-A5297D0DDE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5D1AC3-DE3A-B4E6-8377-222427FFCE7F}"/>
              </a:ext>
            </a:extLst>
          </p:cNvPr>
          <p:cNvSpPr>
            <a:spLocks noGrp="1"/>
          </p:cNvSpPr>
          <p:nvPr>
            <p:ph type="title"/>
          </p:nvPr>
        </p:nvSpPr>
        <p:spPr>
          <a:xfrm>
            <a:off x="511631" y="380999"/>
            <a:ext cx="11089441" cy="1208315"/>
          </a:xfrm>
        </p:spPr>
        <p:txBody>
          <a:bodyPr/>
          <a:lstStyle/>
          <a:p>
            <a:r>
              <a:rPr lang="sv-SE" dirty="0" err="1"/>
              <a:t>What</a:t>
            </a:r>
            <a:r>
              <a:rPr lang="sv-SE" dirty="0"/>
              <a:t> </a:t>
            </a:r>
            <a:r>
              <a:rPr lang="sv-SE" dirty="0" err="1"/>
              <a:t>we</a:t>
            </a:r>
            <a:r>
              <a:rPr lang="sv-SE" dirty="0"/>
              <a:t> </a:t>
            </a:r>
            <a:r>
              <a:rPr lang="sv-SE" dirty="0" err="1"/>
              <a:t>built</a:t>
            </a:r>
            <a:r>
              <a:rPr lang="sv-SE" dirty="0"/>
              <a:t> on</a:t>
            </a:r>
            <a:endParaRPr lang="en-IS" dirty="0"/>
          </a:p>
        </p:txBody>
      </p:sp>
      <p:sp>
        <p:nvSpPr>
          <p:cNvPr id="3" name="Content Placeholder 2">
            <a:extLst>
              <a:ext uri="{FF2B5EF4-FFF2-40B4-BE49-F238E27FC236}">
                <a16:creationId xmlns:a16="http://schemas.microsoft.com/office/drawing/2014/main" id="{51AF8AF8-C84B-C640-5F21-75BB56DDAC47}"/>
              </a:ext>
            </a:extLst>
          </p:cNvPr>
          <p:cNvSpPr>
            <a:spLocks noGrp="1"/>
          </p:cNvSpPr>
          <p:nvPr>
            <p:ph idx="1"/>
          </p:nvPr>
        </p:nvSpPr>
        <p:spPr>
          <a:xfrm>
            <a:off x="551279" y="1859825"/>
            <a:ext cx="11089441" cy="4351338"/>
          </a:xfrm>
        </p:spPr>
        <p:txBody>
          <a:bodyPr>
            <a:normAutofit lnSpcReduction="10000"/>
          </a:bodyPr>
          <a:lstStyle/>
          <a:p>
            <a:pPr marL="342900" indent="-342900">
              <a:buFont typeface="Arial" panose="020B0604020202020204" pitchFamily="34" charset="0"/>
              <a:buChar char="•"/>
            </a:pPr>
            <a:r>
              <a:rPr lang="sv-SE" b="1" dirty="0" err="1"/>
              <a:t>Drupal</a:t>
            </a:r>
            <a:r>
              <a:rPr lang="sv-SE" dirty="0"/>
              <a:t>:</a:t>
            </a:r>
            <a:r>
              <a:rPr lang="sv-SE" b="1" dirty="0"/>
              <a:t> </a:t>
            </a:r>
            <a:r>
              <a:rPr lang="sv-SE" dirty="0" err="1"/>
              <a:t>content</a:t>
            </a:r>
            <a:r>
              <a:rPr lang="sv-SE" dirty="0"/>
              <a:t> management and integration </a:t>
            </a:r>
            <a:r>
              <a:rPr lang="sv-SE" dirty="0" err="1"/>
              <a:t>layer</a:t>
            </a:r>
            <a:br>
              <a:rPr lang="sv-SE" dirty="0"/>
            </a:br>
            <a:r>
              <a:rPr lang="sv-SE" dirty="0"/>
              <a:t>	- </a:t>
            </a:r>
            <a:r>
              <a:rPr lang="sv-SE" dirty="0" err="1"/>
              <a:t>Widely</a:t>
            </a:r>
            <a:r>
              <a:rPr lang="sv-SE" dirty="0"/>
              <a:t> </a:t>
            </a:r>
            <a:r>
              <a:rPr lang="sv-SE" dirty="0" err="1"/>
              <a:t>used</a:t>
            </a:r>
            <a:r>
              <a:rPr lang="sv-SE" dirty="0"/>
              <a:t> in </a:t>
            </a:r>
            <a:r>
              <a:rPr lang="sv-SE" dirty="0" err="1"/>
              <a:t>higher</a:t>
            </a:r>
            <a:r>
              <a:rPr lang="sv-SE" dirty="0"/>
              <a:t> </a:t>
            </a:r>
            <a:r>
              <a:rPr lang="sv-SE" dirty="0" err="1"/>
              <a:t>education</a:t>
            </a:r>
            <a:r>
              <a:rPr lang="sv-SE" dirty="0"/>
              <a:t>, </a:t>
            </a:r>
            <a:r>
              <a:rPr lang="sv-SE" dirty="0" err="1"/>
              <a:t>modular</a:t>
            </a:r>
            <a:r>
              <a:rPr lang="sv-SE" dirty="0"/>
              <a:t> and </a:t>
            </a:r>
            <a:r>
              <a:rPr lang="sv-SE" dirty="0" err="1"/>
              <a:t>extensible</a:t>
            </a:r>
            <a:r>
              <a:rPr lang="sv-SE" dirty="0"/>
              <a:t>, multi-</a:t>
            </a:r>
            <a:r>
              <a:rPr lang="sv-SE" dirty="0" err="1"/>
              <a:t>lingual</a:t>
            </a:r>
            <a:r>
              <a:rPr lang="sv-SE" dirty="0"/>
              <a:t> and </a:t>
            </a:r>
            <a:r>
              <a:rPr lang="sv-SE" dirty="0" err="1"/>
              <a:t>scalable</a:t>
            </a:r>
            <a:br>
              <a:rPr lang="sv-SE" dirty="0"/>
            </a:br>
            <a:r>
              <a:rPr lang="sv-SE" dirty="0"/>
              <a:t>	- </a:t>
            </a:r>
            <a:r>
              <a:rPr lang="sv-SE" b="1" dirty="0" err="1"/>
              <a:t>Important</a:t>
            </a:r>
            <a:r>
              <a:rPr lang="sv-SE" b="1" dirty="0"/>
              <a:t>:</a:t>
            </a:r>
            <a:r>
              <a:rPr lang="sv-SE" dirty="0"/>
              <a:t> </a:t>
            </a:r>
            <a:r>
              <a:rPr lang="sv-SE" dirty="0" err="1"/>
              <a:t>content</a:t>
            </a:r>
            <a:r>
              <a:rPr lang="sv-SE" dirty="0"/>
              <a:t> editors (not </a:t>
            </a:r>
            <a:r>
              <a:rPr lang="sv-SE" dirty="0" err="1"/>
              <a:t>developers</a:t>
            </a:r>
            <a:r>
              <a:rPr lang="sv-SE" dirty="0"/>
              <a:t>) to </a:t>
            </a:r>
            <a:r>
              <a:rPr lang="sv-SE" dirty="0" err="1"/>
              <a:t>manage</a:t>
            </a:r>
            <a:r>
              <a:rPr lang="sv-SE" dirty="0"/>
              <a:t> pages, </a:t>
            </a:r>
            <a:r>
              <a:rPr lang="sv-SE" dirty="0" err="1"/>
              <a:t>structures</a:t>
            </a:r>
            <a:r>
              <a:rPr lang="sv-SE" dirty="0"/>
              <a:t>, and </a:t>
            </a:r>
            <a:r>
              <a:rPr lang="sv-SE" dirty="0" err="1"/>
              <a:t>updates</a:t>
            </a:r>
            <a:br>
              <a:rPr lang="sv-SE" dirty="0"/>
            </a:br>
            <a:endParaRPr lang="sv-SE" b="1" dirty="0"/>
          </a:p>
          <a:p>
            <a:pPr marL="342900" indent="-342900">
              <a:buFont typeface="Arial" panose="020B0604020202020204" pitchFamily="34" charset="0"/>
              <a:buChar char="•"/>
            </a:pPr>
            <a:r>
              <a:rPr lang="sv-SE" b="1" dirty="0" err="1"/>
              <a:t>EruDIte</a:t>
            </a:r>
            <a:r>
              <a:rPr lang="sv-SE" dirty="0"/>
              <a:t>:</a:t>
            </a:r>
            <a:r>
              <a:rPr lang="sv-SE" b="1" dirty="0"/>
              <a:t> </a:t>
            </a:r>
            <a:r>
              <a:rPr lang="sv-SE" dirty="0" err="1"/>
              <a:t>educational</a:t>
            </a:r>
            <a:r>
              <a:rPr lang="sv-SE" dirty="0"/>
              <a:t> metadata and </a:t>
            </a:r>
            <a:r>
              <a:rPr lang="sv-SE" dirty="0" err="1"/>
              <a:t>interoperability</a:t>
            </a:r>
            <a:br>
              <a:rPr lang="sv-SE" dirty="0"/>
            </a:br>
            <a:r>
              <a:rPr lang="sv-SE" dirty="0"/>
              <a:t>	- </a:t>
            </a:r>
            <a:r>
              <a:rPr lang="sv-SE" dirty="0" err="1"/>
              <a:t>Based</a:t>
            </a:r>
            <a:r>
              <a:rPr lang="sv-SE" dirty="0"/>
              <a:t> on </a:t>
            </a:r>
            <a:r>
              <a:rPr lang="sv-SE" dirty="0" err="1"/>
              <a:t>Schema.org</a:t>
            </a:r>
            <a:r>
              <a:rPr lang="sv-SE" dirty="0"/>
              <a:t> </a:t>
            </a:r>
            <a:r>
              <a:rPr lang="sv-SE" dirty="0" err="1"/>
              <a:t>with</a:t>
            </a:r>
            <a:r>
              <a:rPr lang="sv-SE" dirty="0"/>
              <a:t> </a:t>
            </a:r>
            <a:r>
              <a:rPr lang="sv-SE" dirty="0" err="1"/>
              <a:t>education</a:t>
            </a:r>
            <a:r>
              <a:rPr lang="sv-SE" dirty="0"/>
              <a:t> </a:t>
            </a:r>
            <a:r>
              <a:rPr lang="sv-SE" dirty="0" err="1"/>
              <a:t>specific</a:t>
            </a:r>
            <a:r>
              <a:rPr lang="sv-SE" dirty="0"/>
              <a:t> extensions</a:t>
            </a:r>
            <a:br>
              <a:rPr lang="sv-SE" dirty="0"/>
            </a:br>
            <a:r>
              <a:rPr lang="sv-SE" dirty="0"/>
              <a:t>	- </a:t>
            </a:r>
            <a:r>
              <a:rPr lang="sv-SE" b="1" dirty="0" err="1"/>
              <a:t>Important</a:t>
            </a:r>
            <a:r>
              <a:rPr lang="sv-SE" b="1" dirty="0"/>
              <a:t>:</a:t>
            </a:r>
            <a:r>
              <a:rPr lang="sv-SE" dirty="0"/>
              <a:t> cross-institution </a:t>
            </a:r>
            <a:r>
              <a:rPr lang="sv-SE" dirty="0" err="1"/>
              <a:t>discovery</a:t>
            </a:r>
            <a:r>
              <a:rPr lang="sv-SE" dirty="0"/>
              <a:t>, </a:t>
            </a:r>
            <a:r>
              <a:rPr lang="sv-SE" dirty="0" err="1"/>
              <a:t>reuse</a:t>
            </a:r>
            <a:r>
              <a:rPr lang="sv-SE" dirty="0"/>
              <a:t> </a:t>
            </a:r>
            <a:r>
              <a:rPr lang="sv-SE" dirty="0" err="1"/>
              <a:t>of</a:t>
            </a:r>
            <a:r>
              <a:rPr lang="sv-SE" dirty="0"/>
              <a:t> </a:t>
            </a:r>
            <a:r>
              <a:rPr lang="sv-SE" dirty="0" err="1"/>
              <a:t>content</a:t>
            </a:r>
            <a:r>
              <a:rPr lang="sv-SE" dirty="0"/>
              <a:t>, </a:t>
            </a:r>
            <a:r>
              <a:rPr lang="sv-SE" dirty="0" err="1"/>
              <a:t>future</a:t>
            </a:r>
            <a:r>
              <a:rPr lang="sv-SE" dirty="0"/>
              <a:t> </a:t>
            </a:r>
            <a:r>
              <a:rPr lang="sv-SE" dirty="0" err="1"/>
              <a:t>interoperability</a:t>
            </a:r>
            <a:r>
              <a:rPr lang="sv-SE" dirty="0"/>
              <a:t> </a:t>
            </a:r>
            <a:r>
              <a:rPr lang="sv-SE" dirty="0" err="1"/>
              <a:t>with</a:t>
            </a:r>
            <a:r>
              <a:rPr lang="sv-SE" dirty="0"/>
              <a:t> 	  </a:t>
            </a:r>
            <a:r>
              <a:rPr lang="sv-SE" dirty="0" err="1"/>
              <a:t>external</a:t>
            </a:r>
            <a:r>
              <a:rPr lang="sv-SE" dirty="0"/>
              <a:t> </a:t>
            </a:r>
            <a:r>
              <a:rPr lang="sv-SE" dirty="0" err="1"/>
              <a:t>platforms</a:t>
            </a:r>
            <a:r>
              <a:rPr lang="sv-SE" dirty="0"/>
              <a:t> (</a:t>
            </a:r>
            <a:r>
              <a:rPr lang="sv-SE" b="1" i="1" dirty="0" err="1"/>
              <a:t>rather</a:t>
            </a:r>
            <a:r>
              <a:rPr lang="sv-SE" b="1" i="1" dirty="0"/>
              <a:t> </a:t>
            </a:r>
            <a:r>
              <a:rPr lang="sv-SE" b="1" i="1" dirty="0" err="1"/>
              <a:t>than</a:t>
            </a:r>
            <a:r>
              <a:rPr lang="sv-SE" b="1" i="1" dirty="0"/>
              <a:t> </a:t>
            </a:r>
            <a:r>
              <a:rPr lang="sv-SE" b="1" i="1" dirty="0" err="1"/>
              <a:t>centralising</a:t>
            </a:r>
            <a:r>
              <a:rPr lang="sv-SE" b="1" i="1" dirty="0"/>
              <a:t> data, </a:t>
            </a:r>
            <a:r>
              <a:rPr lang="sv-SE" b="1" i="1" dirty="0" err="1"/>
              <a:t>we</a:t>
            </a:r>
            <a:r>
              <a:rPr lang="sv-SE" b="1" i="1" dirty="0"/>
              <a:t> </a:t>
            </a:r>
            <a:r>
              <a:rPr lang="sv-SE" b="1" i="1" dirty="0" err="1"/>
              <a:t>standardised</a:t>
            </a:r>
            <a:r>
              <a:rPr lang="sv-SE" b="1" i="1" dirty="0"/>
              <a:t> </a:t>
            </a:r>
            <a:r>
              <a:rPr lang="sv-SE" b="1" i="1" dirty="0" err="1"/>
              <a:t>descriptions</a:t>
            </a:r>
            <a:r>
              <a:rPr lang="sv-SE" dirty="0"/>
              <a:t>)</a:t>
            </a:r>
          </a:p>
          <a:p>
            <a:endParaRPr lang="sv-SE" dirty="0"/>
          </a:p>
          <a:p>
            <a:pPr marL="342900" indent="-342900">
              <a:lnSpc>
                <a:spcPct val="110000"/>
              </a:lnSpc>
              <a:buFont typeface="Arial" panose="020B0604020202020204" pitchFamily="34" charset="0"/>
              <a:buChar char="•"/>
            </a:pPr>
            <a:r>
              <a:rPr lang="sv-SE" b="1" dirty="0" err="1"/>
              <a:t>Discourse</a:t>
            </a:r>
            <a:r>
              <a:rPr lang="sv-SE" dirty="0"/>
              <a:t>: </a:t>
            </a:r>
            <a:r>
              <a:rPr lang="sv-SE" dirty="0" err="1"/>
              <a:t>community</a:t>
            </a:r>
            <a:r>
              <a:rPr lang="sv-SE" dirty="0"/>
              <a:t> </a:t>
            </a:r>
            <a:r>
              <a:rPr lang="sv-SE" dirty="0" err="1"/>
              <a:t>interaction</a:t>
            </a:r>
            <a:r>
              <a:rPr lang="sv-SE" dirty="0"/>
              <a:t> and </a:t>
            </a:r>
            <a:r>
              <a:rPr lang="sv-SE" dirty="0" err="1"/>
              <a:t>collaboration</a:t>
            </a:r>
            <a:br>
              <a:rPr lang="sv-SE" dirty="0"/>
            </a:br>
            <a:r>
              <a:rPr lang="sv-SE" dirty="0"/>
              <a:t> 	- </a:t>
            </a:r>
            <a:r>
              <a:rPr lang="sv-SE" dirty="0" err="1"/>
              <a:t>open</a:t>
            </a:r>
            <a:r>
              <a:rPr lang="sv-SE" dirty="0"/>
              <a:t> source and </a:t>
            </a:r>
            <a:r>
              <a:rPr lang="sv-SE" dirty="0" err="1"/>
              <a:t>well</a:t>
            </a:r>
            <a:r>
              <a:rPr lang="sv-SE" dirty="0"/>
              <a:t> </a:t>
            </a:r>
            <a:r>
              <a:rPr lang="sv-SE" dirty="0" err="1"/>
              <a:t>maintained</a:t>
            </a:r>
            <a:br>
              <a:rPr lang="sv-SE" dirty="0"/>
            </a:br>
            <a:r>
              <a:rPr lang="sv-SE" dirty="0"/>
              <a:t>	- </a:t>
            </a:r>
            <a:r>
              <a:rPr lang="sv-SE" b="1" dirty="0" err="1"/>
              <a:t>Important</a:t>
            </a:r>
            <a:r>
              <a:rPr lang="sv-SE" dirty="0"/>
              <a:t>: </a:t>
            </a:r>
            <a:r>
              <a:rPr lang="sv-SE" dirty="0" err="1"/>
              <a:t>enables</a:t>
            </a:r>
            <a:r>
              <a:rPr lang="sv-SE" dirty="0"/>
              <a:t> </a:t>
            </a:r>
            <a:r>
              <a:rPr lang="sv-SE" dirty="0" err="1"/>
              <a:t>thematic</a:t>
            </a:r>
            <a:r>
              <a:rPr lang="sv-SE" dirty="0"/>
              <a:t> </a:t>
            </a:r>
            <a:r>
              <a:rPr lang="sv-SE" dirty="0" err="1"/>
              <a:t>collaboration</a:t>
            </a:r>
            <a:r>
              <a:rPr lang="sv-SE" dirty="0"/>
              <a:t>, </a:t>
            </a:r>
            <a:r>
              <a:rPr lang="sv-SE" dirty="0" err="1"/>
              <a:t>working</a:t>
            </a:r>
            <a:r>
              <a:rPr lang="sv-SE" dirty="0"/>
              <a:t> </a:t>
            </a:r>
            <a:r>
              <a:rPr lang="sv-SE" dirty="0" err="1"/>
              <a:t>groups</a:t>
            </a:r>
            <a:r>
              <a:rPr lang="sv-SE" dirty="0"/>
              <a:t>, and </a:t>
            </a:r>
            <a:r>
              <a:rPr lang="sv-SE" dirty="0" err="1"/>
              <a:t>knowledge</a:t>
            </a:r>
            <a:r>
              <a:rPr lang="sv-SE" dirty="0"/>
              <a:t> </a:t>
            </a:r>
            <a:r>
              <a:rPr lang="sv-SE" dirty="0" err="1"/>
              <a:t>exchange</a:t>
            </a:r>
            <a:endParaRPr lang="sv-SE" b="1" dirty="0"/>
          </a:p>
          <a:p>
            <a:pPr marL="342900" indent="-342900">
              <a:lnSpc>
                <a:spcPct val="150000"/>
              </a:lnSpc>
              <a:buFont typeface="Arial" panose="020B0604020202020204" pitchFamily="34" charset="0"/>
              <a:buChar char="•"/>
            </a:pPr>
            <a:r>
              <a:rPr lang="sv-SE" b="1" dirty="0" err="1"/>
              <a:t>European</a:t>
            </a:r>
            <a:r>
              <a:rPr lang="sv-SE" b="1" dirty="0"/>
              <a:t> </a:t>
            </a:r>
            <a:r>
              <a:rPr lang="sv-SE" b="1" dirty="0" err="1"/>
              <a:t>Higher</a:t>
            </a:r>
            <a:r>
              <a:rPr lang="sv-SE" b="1" dirty="0"/>
              <a:t> </a:t>
            </a:r>
            <a:r>
              <a:rPr lang="sv-SE" b="1" dirty="0" err="1"/>
              <a:t>Education</a:t>
            </a:r>
            <a:r>
              <a:rPr lang="sv-SE" b="1" dirty="0"/>
              <a:t> </a:t>
            </a:r>
            <a:r>
              <a:rPr lang="sv-SE" b="1" dirty="0" err="1"/>
              <a:t>Interoperability</a:t>
            </a:r>
            <a:r>
              <a:rPr lang="sv-SE" b="1" dirty="0"/>
              <a:t> </a:t>
            </a:r>
            <a:r>
              <a:rPr lang="sv-SE" b="1" dirty="0" err="1"/>
              <a:t>Framework</a:t>
            </a:r>
            <a:r>
              <a:rPr lang="sv-SE" dirty="0"/>
              <a:t>: EU </a:t>
            </a:r>
            <a:r>
              <a:rPr lang="sv-SE" dirty="0" err="1"/>
              <a:t>interoperability</a:t>
            </a:r>
            <a:r>
              <a:rPr lang="sv-SE" dirty="0"/>
              <a:t> by design</a:t>
            </a:r>
            <a:br>
              <a:rPr lang="sv-SE" dirty="0"/>
            </a:br>
            <a:r>
              <a:rPr lang="sv-SE" dirty="0"/>
              <a:t>	- </a:t>
            </a:r>
            <a:r>
              <a:rPr lang="sv-SE" b="1" dirty="0" err="1"/>
              <a:t>Important</a:t>
            </a:r>
            <a:r>
              <a:rPr lang="sv-SE" b="1" dirty="0"/>
              <a:t>:</a:t>
            </a:r>
            <a:r>
              <a:rPr lang="sv-SE" dirty="0"/>
              <a:t> </a:t>
            </a:r>
            <a:r>
              <a:rPr lang="sv-SE" dirty="0" err="1"/>
              <a:t>we</a:t>
            </a:r>
            <a:r>
              <a:rPr lang="sv-SE" dirty="0"/>
              <a:t> </a:t>
            </a:r>
            <a:r>
              <a:rPr lang="sv-SE" dirty="0" err="1"/>
              <a:t>are</a:t>
            </a:r>
            <a:r>
              <a:rPr lang="sv-SE" dirty="0"/>
              <a:t> a </a:t>
            </a:r>
            <a:r>
              <a:rPr lang="sv-SE" dirty="0" err="1"/>
              <a:t>thematic</a:t>
            </a:r>
            <a:r>
              <a:rPr lang="sv-SE" dirty="0"/>
              <a:t> </a:t>
            </a:r>
            <a:r>
              <a:rPr lang="sv-SE" dirty="0" err="1"/>
              <a:t>alliance</a:t>
            </a:r>
            <a:endParaRPr lang="en-IS" dirty="0"/>
          </a:p>
        </p:txBody>
      </p:sp>
      <p:sp>
        <p:nvSpPr>
          <p:cNvPr id="4" name="Date Placeholder 3">
            <a:extLst>
              <a:ext uri="{FF2B5EF4-FFF2-40B4-BE49-F238E27FC236}">
                <a16:creationId xmlns:a16="http://schemas.microsoft.com/office/drawing/2014/main" id="{80D5A8C2-97D6-DC88-B111-5803D6B2BFB9}"/>
              </a:ext>
            </a:extLst>
          </p:cNvPr>
          <p:cNvSpPr>
            <a:spLocks noGrp="1"/>
          </p:cNvSpPr>
          <p:nvPr>
            <p:ph type="dt" sz="half" idx="10"/>
          </p:nvPr>
        </p:nvSpPr>
        <p:spPr/>
        <p:txBody>
          <a:bodyPr/>
          <a:lstStyle/>
          <a:p>
            <a:fld id="{0C7B463C-79CB-0043-AB27-5A889335CA16}" type="datetime3">
              <a:rPr lang="en-US" smtClean="0"/>
              <a:t>26 January 2026</a:t>
            </a:fld>
            <a:endParaRPr lang="en-IS" dirty="0"/>
          </a:p>
        </p:txBody>
      </p:sp>
      <p:sp>
        <p:nvSpPr>
          <p:cNvPr id="6" name="TextBox 5">
            <a:extLst>
              <a:ext uri="{FF2B5EF4-FFF2-40B4-BE49-F238E27FC236}">
                <a16:creationId xmlns:a16="http://schemas.microsoft.com/office/drawing/2014/main" id="{7C8BC1FC-A44B-9ADE-2B2D-E87E9CD4DC5A}"/>
              </a:ext>
            </a:extLst>
          </p:cNvPr>
          <p:cNvSpPr txBox="1"/>
          <p:nvPr/>
        </p:nvSpPr>
        <p:spPr>
          <a:xfrm>
            <a:off x="551279" y="1016683"/>
            <a:ext cx="10664590" cy="707886"/>
          </a:xfrm>
          <a:prstGeom prst="rect">
            <a:avLst/>
          </a:prstGeom>
          <a:noFill/>
        </p:spPr>
        <p:txBody>
          <a:bodyPr wrap="square" rtlCol="0">
            <a:spAutoFit/>
          </a:bodyPr>
          <a:lstStyle/>
          <a:p>
            <a:r>
              <a:rPr lang="en-SE" sz="2000" dirty="0"/>
              <a:t>Each component was selected because it solves a specific alliance problem, not for technical fashionability</a:t>
            </a:r>
          </a:p>
        </p:txBody>
      </p:sp>
    </p:spTree>
    <p:extLst>
      <p:ext uri="{BB962C8B-B14F-4D97-AF65-F5344CB8AC3E}">
        <p14:creationId xmlns:p14="http://schemas.microsoft.com/office/powerpoint/2010/main" val="107309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D2ECF-7A3B-B8EF-CB12-DD05C87DBA44}"/>
              </a:ext>
            </a:extLst>
          </p:cNvPr>
          <p:cNvSpPr>
            <a:spLocks noGrp="1"/>
          </p:cNvSpPr>
          <p:nvPr>
            <p:ph type="title"/>
          </p:nvPr>
        </p:nvSpPr>
        <p:spPr>
          <a:xfrm>
            <a:off x="1356167" y="2661212"/>
            <a:ext cx="9479666" cy="1876064"/>
          </a:xfrm>
        </p:spPr>
        <p:txBody>
          <a:bodyPr>
            <a:normAutofit/>
          </a:bodyPr>
          <a:lstStyle/>
          <a:p>
            <a:r>
              <a:rPr lang="sv-SE" dirty="0" err="1"/>
              <a:t>Rather</a:t>
            </a:r>
            <a:r>
              <a:rPr lang="sv-SE" dirty="0"/>
              <a:t> </a:t>
            </a:r>
            <a:r>
              <a:rPr lang="sv-SE" dirty="0" err="1"/>
              <a:t>then</a:t>
            </a:r>
            <a:r>
              <a:rPr lang="sv-SE" dirty="0"/>
              <a:t> </a:t>
            </a:r>
            <a:r>
              <a:rPr lang="sv-SE" dirty="0" err="1"/>
              <a:t>building</a:t>
            </a:r>
            <a:r>
              <a:rPr lang="sv-SE" dirty="0"/>
              <a:t> a </a:t>
            </a:r>
            <a:r>
              <a:rPr lang="sv-SE" dirty="0" err="1"/>
              <a:t>single</a:t>
            </a:r>
            <a:r>
              <a:rPr lang="sv-SE" dirty="0"/>
              <a:t> </a:t>
            </a:r>
            <a:r>
              <a:rPr lang="sv-SE" dirty="0" err="1"/>
              <a:t>platform</a:t>
            </a:r>
            <a:r>
              <a:rPr lang="sv-SE" dirty="0"/>
              <a:t> to do </a:t>
            </a:r>
            <a:r>
              <a:rPr lang="sv-SE" dirty="0" err="1"/>
              <a:t>everything</a:t>
            </a:r>
            <a:r>
              <a:rPr lang="sv-SE" dirty="0"/>
              <a:t>, </a:t>
            </a:r>
            <a:r>
              <a:rPr lang="sv-SE" dirty="0" err="1"/>
              <a:t>we</a:t>
            </a:r>
            <a:r>
              <a:rPr lang="sv-SE" dirty="0"/>
              <a:t> </a:t>
            </a:r>
            <a:r>
              <a:rPr lang="sv-SE" dirty="0" err="1"/>
              <a:t>assembled</a:t>
            </a:r>
            <a:r>
              <a:rPr lang="sv-SE" dirty="0"/>
              <a:t> a </a:t>
            </a:r>
            <a:r>
              <a:rPr lang="sv-SE" dirty="0" err="1"/>
              <a:t>coordination</a:t>
            </a:r>
            <a:r>
              <a:rPr lang="sv-SE" dirty="0"/>
              <a:t> </a:t>
            </a:r>
            <a:r>
              <a:rPr lang="sv-SE" dirty="0" err="1"/>
              <a:t>layer</a:t>
            </a:r>
            <a:r>
              <a:rPr lang="sv-SE" dirty="0"/>
              <a:t> </a:t>
            </a:r>
            <a:r>
              <a:rPr lang="sv-SE" dirty="0" err="1"/>
              <a:t>that</a:t>
            </a:r>
            <a:r>
              <a:rPr lang="sv-SE" dirty="0"/>
              <a:t> </a:t>
            </a:r>
            <a:r>
              <a:rPr lang="sv-SE" dirty="0" err="1"/>
              <a:t>respects</a:t>
            </a:r>
            <a:r>
              <a:rPr lang="sv-SE" dirty="0"/>
              <a:t> </a:t>
            </a:r>
            <a:r>
              <a:rPr lang="sv-SE" dirty="0" err="1"/>
              <a:t>institutional</a:t>
            </a:r>
            <a:r>
              <a:rPr lang="sv-SE" dirty="0"/>
              <a:t> </a:t>
            </a:r>
            <a:r>
              <a:rPr lang="sv-SE" dirty="0" err="1"/>
              <a:t>diversity</a:t>
            </a:r>
            <a:r>
              <a:rPr lang="sv-SE" dirty="0"/>
              <a:t> </a:t>
            </a:r>
            <a:r>
              <a:rPr lang="sv-SE" dirty="0" err="1"/>
              <a:t>while</a:t>
            </a:r>
            <a:r>
              <a:rPr lang="sv-SE" dirty="0"/>
              <a:t> </a:t>
            </a:r>
            <a:r>
              <a:rPr lang="sv-SE" dirty="0" err="1"/>
              <a:t>enabling</a:t>
            </a:r>
            <a:r>
              <a:rPr lang="sv-SE" dirty="0"/>
              <a:t> </a:t>
            </a:r>
            <a:r>
              <a:rPr lang="sv-SE" dirty="0" err="1"/>
              <a:t>European</a:t>
            </a:r>
            <a:r>
              <a:rPr lang="sv-SE" dirty="0"/>
              <a:t> </a:t>
            </a:r>
            <a:r>
              <a:rPr lang="sv-SE" dirty="0" err="1"/>
              <a:t>level</a:t>
            </a:r>
            <a:r>
              <a:rPr lang="sv-SE" dirty="0"/>
              <a:t> </a:t>
            </a:r>
            <a:r>
              <a:rPr lang="sv-SE" dirty="0" err="1"/>
              <a:t>interoperability</a:t>
            </a:r>
            <a:endParaRPr lang="en-IS" dirty="0"/>
          </a:p>
        </p:txBody>
      </p:sp>
      <p:sp>
        <p:nvSpPr>
          <p:cNvPr id="4" name="Date Placeholder 3">
            <a:extLst>
              <a:ext uri="{FF2B5EF4-FFF2-40B4-BE49-F238E27FC236}">
                <a16:creationId xmlns:a16="http://schemas.microsoft.com/office/drawing/2014/main" id="{08AC7AAB-C2FD-14CB-B73E-0C99D58B853A}"/>
              </a:ext>
            </a:extLst>
          </p:cNvPr>
          <p:cNvSpPr>
            <a:spLocks noGrp="1"/>
          </p:cNvSpPr>
          <p:nvPr>
            <p:ph type="dt" sz="half" idx="2"/>
          </p:nvPr>
        </p:nvSpPr>
        <p:spPr/>
        <p:txBody>
          <a:bodyPr/>
          <a:lstStyle/>
          <a:p>
            <a:fld id="{5F212CDE-366B-C94C-B7F5-4768BE0F15A2}" type="datetime3">
              <a:rPr lang="en-US" smtClean="0"/>
              <a:t>26 January 2026</a:t>
            </a:fld>
            <a:endParaRPr lang="en-IS" dirty="0"/>
          </a:p>
        </p:txBody>
      </p:sp>
    </p:spTree>
    <p:extLst>
      <p:ext uri="{BB962C8B-B14F-4D97-AF65-F5344CB8AC3E}">
        <p14:creationId xmlns:p14="http://schemas.microsoft.com/office/powerpoint/2010/main" val="2405310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500BF-E0A7-12F5-438F-89A49083E3A7}"/>
              </a:ext>
            </a:extLst>
          </p:cNvPr>
          <p:cNvSpPr>
            <a:spLocks noGrp="1"/>
          </p:cNvSpPr>
          <p:nvPr>
            <p:ph type="title"/>
          </p:nvPr>
        </p:nvSpPr>
        <p:spPr>
          <a:xfrm>
            <a:off x="511632" y="380999"/>
            <a:ext cx="5184000" cy="660723"/>
          </a:xfrm>
        </p:spPr>
        <p:txBody>
          <a:bodyPr/>
          <a:lstStyle/>
          <a:p>
            <a:r>
              <a:rPr lang="sv-SE" dirty="0" err="1"/>
              <a:t>Interoperability</a:t>
            </a:r>
            <a:endParaRPr lang="en-IS" dirty="0"/>
          </a:p>
        </p:txBody>
      </p:sp>
      <p:sp>
        <p:nvSpPr>
          <p:cNvPr id="3" name="Content Placeholder 2">
            <a:extLst>
              <a:ext uri="{FF2B5EF4-FFF2-40B4-BE49-F238E27FC236}">
                <a16:creationId xmlns:a16="http://schemas.microsoft.com/office/drawing/2014/main" id="{A53E4B28-0C45-365B-F583-552B22A6DC0E}"/>
              </a:ext>
            </a:extLst>
          </p:cNvPr>
          <p:cNvSpPr>
            <a:spLocks noGrp="1"/>
          </p:cNvSpPr>
          <p:nvPr>
            <p:ph idx="1"/>
          </p:nvPr>
        </p:nvSpPr>
        <p:spPr>
          <a:xfrm>
            <a:off x="511631" y="1041722"/>
            <a:ext cx="9801411" cy="4351338"/>
          </a:xfrm>
        </p:spPr>
        <p:txBody>
          <a:bodyPr>
            <a:normAutofit lnSpcReduction="10000"/>
          </a:bodyPr>
          <a:lstStyle/>
          <a:p>
            <a:r>
              <a:rPr lang="en-GB" dirty="0"/>
              <a:t>Mapping Campus+ to external platforms:</a:t>
            </a:r>
          </a:p>
          <a:p>
            <a:pPr marL="342900" indent="-342900">
              <a:buFont typeface="Arial" panose="020B0604020202020204" pitchFamily="34" charset="0"/>
              <a:buChar char="•"/>
            </a:pPr>
            <a:r>
              <a:rPr lang="en-GB" b="1" dirty="0"/>
              <a:t>INCF </a:t>
            </a:r>
            <a:r>
              <a:rPr lang="en-GB" b="1" dirty="0" err="1"/>
              <a:t>TrainingSpace</a:t>
            </a:r>
            <a:r>
              <a:rPr lang="en-GB" b="1" dirty="0"/>
              <a:t>:</a:t>
            </a:r>
            <a:r>
              <a:rPr lang="en-GB" dirty="0"/>
              <a:t> open access hub of multimedia educational resources for neuroscience, neurotechnology, data science, and computer science</a:t>
            </a:r>
          </a:p>
          <a:p>
            <a:pPr marL="342900" indent="-342900">
              <a:buFont typeface="Arial" panose="020B0604020202020204" pitchFamily="34" charset="0"/>
              <a:buChar char="•"/>
            </a:pPr>
            <a:r>
              <a:rPr lang="en-GB" b="1" dirty="0"/>
              <a:t>Gala Platform: </a:t>
            </a:r>
            <a:r>
              <a:rPr lang="en-GB" dirty="0"/>
              <a:t>open access, collaborative learning platform that allows educators and learners to create, share, and interact with multimedia learning content (case studies and tutorials) that go beyond traditional text-based materials</a:t>
            </a:r>
            <a:endParaRPr lang="en-GB" b="1" dirty="0"/>
          </a:p>
          <a:p>
            <a:pPr marL="342900" indent="-342900">
              <a:buFont typeface="Arial" panose="020B0604020202020204" pitchFamily="34" charset="0"/>
              <a:buChar char="•"/>
            </a:pPr>
            <a:r>
              <a:rPr lang="en-GB" b="1" dirty="0" err="1"/>
              <a:t>Neurotorium</a:t>
            </a:r>
            <a:r>
              <a:rPr lang="en-GB" b="1" dirty="0"/>
              <a:t>: </a:t>
            </a:r>
            <a:r>
              <a:rPr lang="en-GB" dirty="0"/>
              <a:t> open access educational platform focused on neuroscience, neurology, and psychiatry developed to improve awareness and knowledge about the human brain and brain-related disorders</a:t>
            </a:r>
          </a:p>
          <a:p>
            <a:pPr marL="342900" indent="-342900">
              <a:buFont typeface="Arial" panose="020B0604020202020204" pitchFamily="34" charset="0"/>
              <a:buChar char="•"/>
            </a:pPr>
            <a:endParaRPr lang="en-GB" dirty="0"/>
          </a:p>
          <a:p>
            <a:r>
              <a:rPr lang="en-GB" dirty="0"/>
              <a:t>Current work:</a:t>
            </a:r>
          </a:p>
          <a:p>
            <a:pPr marL="342900" indent="-342900">
              <a:buFont typeface="Arial" panose="020B0604020202020204" pitchFamily="34" charset="0"/>
              <a:buChar char="•"/>
            </a:pPr>
            <a:r>
              <a:rPr lang="en-GB" dirty="0"/>
              <a:t>Identity and Access Management (IAM):</a:t>
            </a:r>
          </a:p>
          <a:p>
            <a:pPr marL="800100" lvl="1" indent="-342900">
              <a:buFont typeface="Arial" panose="020B0604020202020204" pitchFamily="34" charset="0"/>
              <a:buChar char="•"/>
            </a:pPr>
            <a:r>
              <a:rPr lang="en-GB" dirty="0"/>
              <a:t>Logins from other universities via federation and the European Student Identifier (ESI) attribute, leveraging the EU’s Erasmus Without Papers initiative.</a:t>
            </a:r>
          </a:p>
          <a:p>
            <a:endParaRPr lang="en-GB" dirty="0"/>
          </a:p>
          <a:p>
            <a:endParaRPr lang="en-GB" dirty="0"/>
          </a:p>
          <a:p>
            <a:endParaRPr lang="en-GB" b="1" dirty="0"/>
          </a:p>
        </p:txBody>
      </p:sp>
      <p:sp>
        <p:nvSpPr>
          <p:cNvPr id="5" name="Date Placeholder 4">
            <a:extLst>
              <a:ext uri="{FF2B5EF4-FFF2-40B4-BE49-F238E27FC236}">
                <a16:creationId xmlns:a16="http://schemas.microsoft.com/office/drawing/2014/main" id="{06C1C273-05CC-BB8E-6B2B-B15F18840ACD}"/>
              </a:ext>
            </a:extLst>
          </p:cNvPr>
          <p:cNvSpPr>
            <a:spLocks noGrp="1"/>
          </p:cNvSpPr>
          <p:nvPr>
            <p:ph type="dt" sz="half" idx="2"/>
          </p:nvPr>
        </p:nvSpPr>
        <p:spPr/>
        <p:txBody>
          <a:bodyPr/>
          <a:lstStyle/>
          <a:p>
            <a:fld id="{8C1EAEE9-1C76-A04B-9094-4C9F73710CC0}" type="datetime3">
              <a:rPr lang="en-US" smtClean="0"/>
              <a:t>26 January 2026</a:t>
            </a:fld>
            <a:endParaRPr lang="en-IS" dirty="0"/>
          </a:p>
        </p:txBody>
      </p:sp>
    </p:spTree>
    <p:extLst>
      <p:ext uri="{BB962C8B-B14F-4D97-AF65-F5344CB8AC3E}">
        <p14:creationId xmlns:p14="http://schemas.microsoft.com/office/powerpoint/2010/main" val="2314772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7207B1F-6B2B-FCA0-85B6-3A8AD252AAD3}"/>
              </a:ext>
            </a:extLst>
          </p:cNvPr>
          <p:cNvSpPr>
            <a:spLocks noGrp="1"/>
          </p:cNvSpPr>
          <p:nvPr>
            <p:ph type="dt" sz="half" idx="2"/>
          </p:nvPr>
        </p:nvSpPr>
        <p:spPr/>
        <p:txBody>
          <a:bodyPr/>
          <a:lstStyle/>
          <a:p>
            <a:fld id="{23E37458-8988-1340-8B99-3F8865094B32}" type="datetime3">
              <a:rPr lang="en-US" smtClean="0"/>
              <a:t>26 January 2026</a:t>
            </a:fld>
            <a:endParaRPr lang="en-IS" dirty="0"/>
          </a:p>
        </p:txBody>
      </p:sp>
      <p:sp>
        <p:nvSpPr>
          <p:cNvPr id="4" name="Text Placeholder 3">
            <a:extLst>
              <a:ext uri="{FF2B5EF4-FFF2-40B4-BE49-F238E27FC236}">
                <a16:creationId xmlns:a16="http://schemas.microsoft.com/office/drawing/2014/main" id="{61E33EE5-6009-2239-16A8-56538BFD710F}"/>
              </a:ext>
            </a:extLst>
          </p:cNvPr>
          <p:cNvSpPr>
            <a:spLocks noGrp="1"/>
          </p:cNvSpPr>
          <p:nvPr>
            <p:ph type="body" sz="quarter" idx="14"/>
          </p:nvPr>
        </p:nvSpPr>
        <p:spPr>
          <a:xfrm>
            <a:off x="431792" y="1340769"/>
            <a:ext cx="7601037" cy="4351338"/>
          </a:xfrm>
        </p:spPr>
        <p:txBody>
          <a:bodyPr/>
          <a:lstStyle/>
          <a:p>
            <a:r>
              <a:rPr lang="sv-SE" dirty="0" err="1"/>
              <a:t>Centralised</a:t>
            </a:r>
            <a:r>
              <a:rPr lang="sv-SE" dirty="0"/>
              <a:t> </a:t>
            </a:r>
            <a:r>
              <a:rPr lang="sv-SE" dirty="0" err="1"/>
              <a:t>discovery</a:t>
            </a:r>
            <a:r>
              <a:rPr lang="sv-SE" dirty="0"/>
              <a:t> </a:t>
            </a:r>
            <a:r>
              <a:rPr lang="sv-SE" dirty="0" err="1"/>
              <a:t>does</a:t>
            </a:r>
            <a:r>
              <a:rPr lang="sv-SE" dirty="0"/>
              <a:t> not </a:t>
            </a:r>
            <a:r>
              <a:rPr lang="sv-SE" dirty="0" err="1"/>
              <a:t>require</a:t>
            </a:r>
            <a:r>
              <a:rPr lang="sv-SE" dirty="0"/>
              <a:t> </a:t>
            </a:r>
            <a:r>
              <a:rPr lang="sv-SE" dirty="0" err="1"/>
              <a:t>centralised</a:t>
            </a:r>
            <a:r>
              <a:rPr lang="sv-SE" dirty="0"/>
              <a:t> systems</a:t>
            </a:r>
            <a:endParaRPr lang="en-IS" dirty="0"/>
          </a:p>
          <a:p>
            <a:r>
              <a:rPr lang="sv-SE" dirty="0"/>
              <a:t>Federation </a:t>
            </a:r>
            <a:r>
              <a:rPr lang="sv-SE" dirty="0" err="1"/>
              <a:t>increases</a:t>
            </a:r>
            <a:r>
              <a:rPr lang="sv-SE" dirty="0"/>
              <a:t> </a:t>
            </a:r>
            <a:r>
              <a:rPr lang="sv-SE" dirty="0" err="1"/>
              <a:t>institutional</a:t>
            </a:r>
            <a:r>
              <a:rPr lang="sv-SE" dirty="0"/>
              <a:t> </a:t>
            </a:r>
            <a:r>
              <a:rPr lang="sv-SE" dirty="0" err="1"/>
              <a:t>commitment</a:t>
            </a:r>
            <a:endParaRPr lang="en-IS" dirty="0"/>
          </a:p>
          <a:p>
            <a:r>
              <a:rPr lang="sv-SE" dirty="0"/>
              <a:t>Metadata and IAM </a:t>
            </a:r>
            <a:r>
              <a:rPr lang="sv-SE" dirty="0" err="1"/>
              <a:t>are</a:t>
            </a:r>
            <a:r>
              <a:rPr lang="sv-SE" dirty="0"/>
              <a:t> </a:t>
            </a:r>
            <a:r>
              <a:rPr lang="sv-SE" dirty="0" err="1"/>
              <a:t>more</a:t>
            </a:r>
            <a:r>
              <a:rPr lang="sv-SE" dirty="0"/>
              <a:t> </a:t>
            </a:r>
            <a:r>
              <a:rPr lang="sv-SE" dirty="0" err="1"/>
              <a:t>critical</a:t>
            </a:r>
            <a:r>
              <a:rPr lang="sv-SE" dirty="0"/>
              <a:t> </a:t>
            </a:r>
            <a:r>
              <a:rPr lang="sv-SE" dirty="0" err="1"/>
              <a:t>than</a:t>
            </a:r>
            <a:r>
              <a:rPr lang="sv-SE" dirty="0"/>
              <a:t> UI features</a:t>
            </a:r>
            <a:endParaRPr lang="en-IS" dirty="0"/>
          </a:p>
          <a:p>
            <a:r>
              <a:rPr lang="sv-SE" dirty="0" err="1"/>
              <a:t>Sustainability</a:t>
            </a:r>
            <a:r>
              <a:rPr lang="sv-SE" dirty="0"/>
              <a:t>  must be </a:t>
            </a:r>
            <a:r>
              <a:rPr lang="sv-SE" dirty="0" err="1"/>
              <a:t>designed</a:t>
            </a:r>
            <a:r>
              <a:rPr lang="sv-SE" dirty="0"/>
              <a:t> from the start</a:t>
            </a:r>
            <a:endParaRPr lang="en-IS" dirty="0"/>
          </a:p>
          <a:p>
            <a:pPr marL="0" indent="0">
              <a:buNone/>
            </a:pPr>
            <a:endParaRPr lang="en-IS" dirty="0"/>
          </a:p>
        </p:txBody>
      </p:sp>
      <p:sp>
        <p:nvSpPr>
          <p:cNvPr id="7" name="TextBox 6">
            <a:extLst>
              <a:ext uri="{FF2B5EF4-FFF2-40B4-BE49-F238E27FC236}">
                <a16:creationId xmlns:a16="http://schemas.microsoft.com/office/drawing/2014/main" id="{DF17734A-50CA-46A3-083D-CA3DDFAFC83E}"/>
              </a:ext>
            </a:extLst>
          </p:cNvPr>
          <p:cNvSpPr txBox="1"/>
          <p:nvPr/>
        </p:nvSpPr>
        <p:spPr>
          <a:xfrm>
            <a:off x="431793" y="645693"/>
            <a:ext cx="3958135" cy="461665"/>
          </a:xfrm>
          <a:prstGeom prst="rect">
            <a:avLst/>
          </a:prstGeom>
          <a:noFill/>
        </p:spPr>
        <p:txBody>
          <a:bodyPr wrap="none" rtlCol="0">
            <a:spAutoFit/>
          </a:bodyPr>
          <a:lstStyle/>
          <a:p>
            <a:r>
              <a:rPr lang="sv-SE" sz="2400" dirty="0" err="1">
                <a:solidFill>
                  <a:schemeClr val="accent2"/>
                </a:solidFill>
              </a:rPr>
              <a:t>Key</a:t>
            </a:r>
            <a:r>
              <a:rPr lang="sv-SE" sz="2400" dirty="0">
                <a:solidFill>
                  <a:schemeClr val="accent2"/>
                </a:solidFill>
              </a:rPr>
              <a:t> </a:t>
            </a:r>
            <a:r>
              <a:rPr lang="sv-SE" sz="2400" dirty="0" err="1">
                <a:solidFill>
                  <a:schemeClr val="accent2"/>
                </a:solidFill>
              </a:rPr>
              <a:t>lessons</a:t>
            </a:r>
            <a:r>
              <a:rPr lang="sv-SE" sz="2400" dirty="0">
                <a:solidFill>
                  <a:schemeClr val="accent2"/>
                </a:solidFill>
              </a:rPr>
              <a:t> from Campus+</a:t>
            </a:r>
            <a:endParaRPr lang="en-SE" sz="2400" dirty="0">
              <a:solidFill>
                <a:schemeClr val="accent2"/>
              </a:solidFill>
            </a:endParaRPr>
          </a:p>
        </p:txBody>
      </p:sp>
    </p:spTree>
    <p:extLst>
      <p:ext uri="{BB962C8B-B14F-4D97-AF65-F5344CB8AC3E}">
        <p14:creationId xmlns:p14="http://schemas.microsoft.com/office/powerpoint/2010/main" val="1445975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C3C4690-9286-8158-7A9C-88301E5327C0}"/>
              </a:ext>
            </a:extLst>
          </p:cNvPr>
          <p:cNvSpPr>
            <a:spLocks noGrp="1"/>
          </p:cNvSpPr>
          <p:nvPr>
            <p:ph type="body" sz="quarter" idx="10"/>
          </p:nvPr>
        </p:nvSpPr>
        <p:spPr/>
        <p:txBody>
          <a:bodyPr/>
          <a:lstStyle/>
          <a:p>
            <a:r>
              <a:rPr lang="en-IS" dirty="0"/>
              <a:t>Thank you for</a:t>
            </a:r>
          </a:p>
          <a:p>
            <a:r>
              <a:rPr lang="en-IS" dirty="0"/>
              <a:t>your attention</a:t>
            </a:r>
          </a:p>
        </p:txBody>
      </p:sp>
    </p:spTree>
    <p:extLst>
      <p:ext uri="{BB962C8B-B14F-4D97-AF65-F5344CB8AC3E}">
        <p14:creationId xmlns:p14="http://schemas.microsoft.com/office/powerpoint/2010/main" val="1505914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FB2849F-89AA-4AB3-1D9F-B7B2104A9B82}"/>
              </a:ext>
            </a:extLst>
          </p:cNvPr>
          <p:cNvGrpSpPr/>
          <p:nvPr/>
        </p:nvGrpSpPr>
        <p:grpSpPr>
          <a:xfrm>
            <a:off x="2651538" y="2439866"/>
            <a:ext cx="6888924" cy="1190722"/>
            <a:chOff x="2115733" y="2576082"/>
            <a:chExt cx="7960534" cy="1375945"/>
          </a:xfrm>
        </p:grpSpPr>
        <p:pic>
          <p:nvPicPr>
            <p:cNvPr id="3" name="Graphic 2">
              <a:extLst>
                <a:ext uri="{FF2B5EF4-FFF2-40B4-BE49-F238E27FC236}">
                  <a16:creationId xmlns:a16="http://schemas.microsoft.com/office/drawing/2014/main" id="{E797229F-4688-0D2E-443A-56E8AE7663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115733" y="2576082"/>
              <a:ext cx="3693333" cy="1375945"/>
            </a:xfrm>
            <a:prstGeom prst="rect">
              <a:avLst/>
            </a:prstGeom>
          </p:spPr>
        </p:pic>
        <p:pic>
          <p:nvPicPr>
            <p:cNvPr id="4" name="Graphic 3">
              <a:extLst>
                <a:ext uri="{FF2B5EF4-FFF2-40B4-BE49-F238E27FC236}">
                  <a16:creationId xmlns:a16="http://schemas.microsoft.com/office/drawing/2014/main" id="{EA8BF569-8B5F-35F3-A110-08F486BBCB8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257442" y="2577179"/>
              <a:ext cx="3818825" cy="1374848"/>
            </a:xfrm>
            <a:prstGeom prst="rect">
              <a:avLst/>
            </a:prstGeom>
          </p:spPr>
        </p:pic>
      </p:grpSp>
      <p:sp>
        <p:nvSpPr>
          <p:cNvPr id="5" name="TextBox 4">
            <a:extLst>
              <a:ext uri="{FF2B5EF4-FFF2-40B4-BE49-F238E27FC236}">
                <a16:creationId xmlns:a16="http://schemas.microsoft.com/office/drawing/2014/main" id="{EE8164C1-843A-0346-3E03-18211E6FF2C1}"/>
              </a:ext>
            </a:extLst>
          </p:cNvPr>
          <p:cNvSpPr txBox="1"/>
          <p:nvPr/>
        </p:nvSpPr>
        <p:spPr>
          <a:xfrm>
            <a:off x="4249615" y="5473737"/>
            <a:ext cx="3516923" cy="358688"/>
          </a:xfrm>
          <a:prstGeom prst="rect">
            <a:avLst/>
          </a:prstGeom>
          <a:noFill/>
        </p:spPr>
        <p:txBody>
          <a:bodyPr wrap="square" rtlCol="0">
            <a:spAutoFit/>
          </a:bodyPr>
          <a:lstStyle/>
          <a:p>
            <a:pPr algn="ctr"/>
            <a:r>
              <a:rPr lang="en-GB" sz="1731" dirty="0"/>
              <a:t>n</a:t>
            </a:r>
            <a:r>
              <a:rPr lang="en-IS" sz="1731" dirty="0"/>
              <a:t>eurotech.eu</a:t>
            </a:r>
          </a:p>
        </p:txBody>
      </p:sp>
    </p:spTree>
    <p:extLst>
      <p:ext uri="{BB962C8B-B14F-4D97-AF65-F5344CB8AC3E}">
        <p14:creationId xmlns:p14="http://schemas.microsoft.com/office/powerpoint/2010/main" val="4199443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351EA-1CFF-D65B-ACE7-74316DEAD469}"/>
              </a:ext>
            </a:extLst>
          </p:cNvPr>
          <p:cNvSpPr>
            <a:spLocks noGrp="1"/>
          </p:cNvSpPr>
          <p:nvPr>
            <p:ph type="title"/>
          </p:nvPr>
        </p:nvSpPr>
        <p:spPr>
          <a:xfrm>
            <a:off x="511632" y="380999"/>
            <a:ext cx="10657938" cy="1208315"/>
          </a:xfrm>
        </p:spPr>
        <p:txBody>
          <a:bodyPr/>
          <a:lstStyle/>
          <a:p>
            <a:r>
              <a:rPr lang="sv-SE" dirty="0" err="1"/>
              <a:t>Why</a:t>
            </a:r>
            <a:r>
              <a:rPr lang="sv-SE" dirty="0"/>
              <a:t> Digital </a:t>
            </a:r>
            <a:r>
              <a:rPr lang="sv-SE" dirty="0" err="1"/>
              <a:t>Platforms</a:t>
            </a:r>
            <a:r>
              <a:rPr lang="sv-SE" dirty="0"/>
              <a:t> </a:t>
            </a:r>
            <a:r>
              <a:rPr lang="sv-SE" dirty="0" err="1"/>
              <a:t>Matter</a:t>
            </a:r>
            <a:r>
              <a:rPr lang="sv-SE" dirty="0"/>
              <a:t> for </a:t>
            </a:r>
            <a:r>
              <a:rPr lang="sv-SE" dirty="0" err="1"/>
              <a:t>European</a:t>
            </a:r>
            <a:r>
              <a:rPr lang="sv-SE" dirty="0"/>
              <a:t> University Alliances</a:t>
            </a:r>
            <a:endParaRPr lang="en-IS" dirty="0"/>
          </a:p>
        </p:txBody>
      </p:sp>
      <p:sp>
        <p:nvSpPr>
          <p:cNvPr id="3" name="Date Placeholder 2">
            <a:extLst>
              <a:ext uri="{FF2B5EF4-FFF2-40B4-BE49-F238E27FC236}">
                <a16:creationId xmlns:a16="http://schemas.microsoft.com/office/drawing/2014/main" id="{409E436A-1146-03E7-45FF-B88FDB0B1C29}"/>
              </a:ext>
            </a:extLst>
          </p:cNvPr>
          <p:cNvSpPr>
            <a:spLocks noGrp="1"/>
          </p:cNvSpPr>
          <p:nvPr>
            <p:ph type="dt" sz="half" idx="2"/>
          </p:nvPr>
        </p:nvSpPr>
        <p:spPr/>
        <p:txBody>
          <a:bodyPr/>
          <a:lstStyle/>
          <a:p>
            <a:fld id="{54B78993-2EFA-D742-9CBE-D8722C593439}" type="datetime3">
              <a:rPr lang="en-US" smtClean="0"/>
              <a:t>26 January 2026</a:t>
            </a:fld>
            <a:endParaRPr lang="en-IS" dirty="0"/>
          </a:p>
        </p:txBody>
      </p:sp>
      <p:sp>
        <p:nvSpPr>
          <p:cNvPr id="4" name="Content Placeholder 3">
            <a:extLst>
              <a:ext uri="{FF2B5EF4-FFF2-40B4-BE49-F238E27FC236}">
                <a16:creationId xmlns:a16="http://schemas.microsoft.com/office/drawing/2014/main" id="{B71F232D-BE3F-C7CB-A241-E11B46D42ED8}"/>
              </a:ext>
            </a:extLst>
          </p:cNvPr>
          <p:cNvSpPr>
            <a:spLocks noGrp="1"/>
          </p:cNvSpPr>
          <p:nvPr>
            <p:ph idx="1"/>
          </p:nvPr>
        </p:nvSpPr>
        <p:spPr>
          <a:xfrm>
            <a:off x="511632" y="1253331"/>
            <a:ext cx="5369879" cy="4351338"/>
          </a:xfrm>
        </p:spPr>
        <p:txBody>
          <a:bodyPr>
            <a:normAutofit/>
          </a:bodyPr>
          <a:lstStyle/>
          <a:p>
            <a:pPr marL="285750" indent="-285750">
              <a:buFont typeface="Arial" panose="020B0604020202020204" pitchFamily="34" charset="0"/>
              <a:buChar char="•"/>
            </a:pPr>
            <a:r>
              <a:rPr lang="en-SE" dirty="0"/>
              <a:t>Form </a:t>
            </a:r>
            <a:r>
              <a:rPr lang="en-SE" b="1" dirty="0"/>
              <a:t>operational backbone</a:t>
            </a:r>
            <a:r>
              <a:rPr lang="en-SE" dirty="0"/>
              <a:t> that determines whether alliance functions as real joint entity or remains a loose network</a:t>
            </a:r>
            <a:br>
              <a:rPr lang="en-SE" dirty="0"/>
            </a:br>
            <a:endParaRPr lang="en-SE" dirty="0"/>
          </a:p>
          <a:p>
            <a:pPr marL="285750" indent="-285750">
              <a:buFont typeface="Arial" panose="020B0604020202020204" pitchFamily="34" charset="0"/>
              <a:buChar char="•"/>
            </a:pPr>
            <a:r>
              <a:rPr lang="en-SE" dirty="0"/>
              <a:t>EUAs are structurally differ</a:t>
            </a:r>
            <a:r>
              <a:rPr lang="en-GB" dirty="0"/>
              <a:t>e</a:t>
            </a:r>
            <a:r>
              <a:rPr lang="en-SE" dirty="0"/>
              <a:t>nt from universities (</a:t>
            </a:r>
            <a:r>
              <a:rPr lang="en-SE" i="1" dirty="0"/>
              <a:t>multinational, legally decentralised, politically sensitive</a:t>
            </a:r>
            <a:r>
              <a:rPr lang="en-SE" dirty="0"/>
              <a:t>)—</a:t>
            </a:r>
            <a:r>
              <a:rPr lang="en-SE" b="1" dirty="0"/>
              <a:t>only place </a:t>
            </a:r>
            <a:r>
              <a:rPr lang="en-SE" dirty="0"/>
              <a:t>where an alliance can exist operationally</a:t>
            </a:r>
            <a:br>
              <a:rPr lang="en-SE" dirty="0"/>
            </a:br>
            <a:endParaRPr lang="en-SE" dirty="0"/>
          </a:p>
          <a:p>
            <a:pPr marL="285750" indent="-285750">
              <a:buFont typeface="Arial" panose="020B0604020202020204" pitchFamily="34" charset="0"/>
              <a:buChar char="•"/>
            </a:pPr>
            <a:r>
              <a:rPr lang="en-SE" dirty="0"/>
              <a:t>Mobility and joint-education cannot scale without platforms—</a:t>
            </a:r>
            <a:r>
              <a:rPr lang="en-SE" b="1" dirty="0"/>
              <a:t>centralised discovery and coordination</a:t>
            </a:r>
            <a:endParaRPr lang="en-SE" dirty="0"/>
          </a:p>
          <a:p>
            <a:endParaRPr lang="en-IS" dirty="0"/>
          </a:p>
        </p:txBody>
      </p:sp>
      <p:sp>
        <p:nvSpPr>
          <p:cNvPr id="5" name="Content Placeholder 4">
            <a:extLst>
              <a:ext uri="{FF2B5EF4-FFF2-40B4-BE49-F238E27FC236}">
                <a16:creationId xmlns:a16="http://schemas.microsoft.com/office/drawing/2014/main" id="{D4FC4C3E-1D62-31E1-4CB6-0D05857CA5FA}"/>
              </a:ext>
            </a:extLst>
          </p:cNvPr>
          <p:cNvSpPr>
            <a:spLocks noGrp="1"/>
          </p:cNvSpPr>
          <p:nvPr>
            <p:ph idx="10"/>
          </p:nvPr>
        </p:nvSpPr>
        <p:spPr>
          <a:xfrm>
            <a:off x="6172273" y="1252269"/>
            <a:ext cx="5371200" cy="4352400"/>
          </a:xfrm>
        </p:spPr>
        <p:txBody>
          <a:bodyPr>
            <a:normAutofit lnSpcReduction="10000"/>
          </a:bodyPr>
          <a:lstStyle/>
          <a:p>
            <a:pPr marL="285750" indent="-285750">
              <a:buFont typeface="Arial" panose="020B0604020202020204" pitchFamily="34" charset="0"/>
              <a:buChar char="•"/>
            </a:pPr>
            <a:r>
              <a:rPr lang="en-SE" dirty="0"/>
              <a:t>Digital platforms make European education visible—without it, alliance is largely </a:t>
            </a:r>
            <a:r>
              <a:rPr lang="en-SE" b="1" dirty="0"/>
              <a:t>invisible </a:t>
            </a:r>
            <a:r>
              <a:rPr lang="en-SE" dirty="0"/>
              <a:t>to its own users</a:t>
            </a:r>
          </a:p>
          <a:p>
            <a:pPr marL="285750" indent="-285750">
              <a:buFont typeface="Arial" panose="020B0604020202020204" pitchFamily="34" charset="0"/>
              <a:buChar char="•"/>
            </a:pPr>
            <a:endParaRPr lang="en-SE" dirty="0"/>
          </a:p>
          <a:p>
            <a:pPr marL="285750" indent="-285750">
              <a:buFont typeface="Arial" panose="020B0604020202020204" pitchFamily="34" charset="0"/>
              <a:buChar char="•"/>
            </a:pPr>
            <a:r>
              <a:rPr lang="en-SE" dirty="0"/>
              <a:t>Governance and trust are digital problems—impact s who </a:t>
            </a:r>
            <a:r>
              <a:rPr lang="en-SE" b="1" dirty="0"/>
              <a:t>contributes, controls, and benefits</a:t>
            </a:r>
            <a:br>
              <a:rPr lang="en-SE" b="1" dirty="0"/>
            </a:br>
            <a:endParaRPr lang="en-SE" i="1" dirty="0"/>
          </a:p>
          <a:p>
            <a:pPr marL="285750" indent="-285750">
              <a:buFont typeface="Arial" panose="020B0604020202020204" pitchFamily="34" charset="0"/>
              <a:buChar char="•"/>
            </a:pPr>
            <a:r>
              <a:rPr lang="en-SE" b="1" dirty="0"/>
              <a:t>Sustainability</a:t>
            </a:r>
            <a:r>
              <a:rPr lang="en-SE" dirty="0"/>
              <a:t> depends on digital choices</a:t>
            </a:r>
            <a:br>
              <a:rPr lang="en-SE" dirty="0"/>
            </a:br>
            <a:endParaRPr lang="en-SE" dirty="0"/>
          </a:p>
          <a:p>
            <a:pPr marL="285750" indent="-285750">
              <a:buFont typeface="Arial" panose="020B0604020202020204" pitchFamily="34" charset="0"/>
              <a:buChar char="•"/>
            </a:pPr>
            <a:r>
              <a:rPr lang="en-SE" b="1" dirty="0"/>
              <a:t>Interoperability</a:t>
            </a:r>
            <a:r>
              <a:rPr lang="en-SE" dirty="0"/>
              <a:t> is a European </a:t>
            </a:r>
            <a:r>
              <a:rPr lang="en-SE" b="1" dirty="0"/>
              <a:t>requirement</a:t>
            </a:r>
            <a:r>
              <a:rPr lang="en-SE" dirty="0"/>
              <a:t>, not a technical luxury</a:t>
            </a:r>
            <a:br>
              <a:rPr lang="en-SE" dirty="0"/>
            </a:br>
            <a:endParaRPr lang="en-SE" dirty="0"/>
          </a:p>
          <a:p>
            <a:pPr marL="285750" indent="-285750">
              <a:buFont typeface="Arial" panose="020B0604020202020204" pitchFamily="34" charset="0"/>
              <a:buChar char="•"/>
            </a:pPr>
            <a:r>
              <a:rPr lang="en-SE" dirty="0"/>
              <a:t>Digital platforms shape user engagement—</a:t>
            </a:r>
            <a:r>
              <a:rPr lang="en-SE" b="1" dirty="0"/>
              <a:t>the platform </a:t>
            </a:r>
            <a:r>
              <a:rPr lang="en-GB" b="1" i="1" dirty="0"/>
              <a:t>is </a:t>
            </a:r>
            <a:r>
              <a:rPr lang="en-GB" b="1" dirty="0"/>
              <a:t>the alliance</a:t>
            </a:r>
            <a:endParaRPr lang="en-SE" dirty="0"/>
          </a:p>
          <a:p>
            <a:endParaRPr lang="en-IS" dirty="0"/>
          </a:p>
        </p:txBody>
      </p:sp>
      <p:sp>
        <p:nvSpPr>
          <p:cNvPr id="6" name="TextBox 5">
            <a:extLst>
              <a:ext uri="{FF2B5EF4-FFF2-40B4-BE49-F238E27FC236}">
                <a16:creationId xmlns:a16="http://schemas.microsoft.com/office/drawing/2014/main" id="{A2BE8026-C086-5573-47B6-19C6634553CD}"/>
              </a:ext>
            </a:extLst>
          </p:cNvPr>
          <p:cNvSpPr txBox="1"/>
          <p:nvPr/>
        </p:nvSpPr>
        <p:spPr>
          <a:xfrm>
            <a:off x="250785" y="5604669"/>
            <a:ext cx="11690430" cy="800219"/>
          </a:xfrm>
          <a:prstGeom prst="rect">
            <a:avLst/>
          </a:prstGeom>
          <a:noFill/>
          <a:ln>
            <a:noFill/>
          </a:ln>
        </p:spPr>
        <p:txBody>
          <a:bodyPr wrap="square" rtlCol="0">
            <a:spAutoFit/>
          </a:bodyPr>
          <a:lstStyle/>
          <a:p>
            <a:r>
              <a:rPr lang="en-GB" sz="2300" i="1" dirty="0">
                <a:solidFill>
                  <a:srgbClr val="5F59FF"/>
                </a:solidFill>
              </a:rPr>
              <a:t>Digital platforms matter for European University Alliances because they are where </a:t>
            </a:r>
            <a:r>
              <a:rPr lang="en-GB" sz="2300" b="1" i="1" dirty="0">
                <a:solidFill>
                  <a:srgbClr val="5F59FF"/>
                </a:solidFill>
              </a:rPr>
              <a:t>governance, mobility, interoperability, </a:t>
            </a:r>
            <a:r>
              <a:rPr lang="en-GB" sz="2300" i="1" dirty="0">
                <a:solidFill>
                  <a:srgbClr val="5F59FF"/>
                </a:solidFill>
              </a:rPr>
              <a:t>and </a:t>
            </a:r>
            <a:r>
              <a:rPr lang="en-GB" sz="2300" b="1" i="1" dirty="0">
                <a:solidFill>
                  <a:srgbClr val="5F59FF"/>
                </a:solidFill>
              </a:rPr>
              <a:t>sustainability</a:t>
            </a:r>
            <a:r>
              <a:rPr lang="en-GB" sz="2300" i="1" dirty="0">
                <a:solidFill>
                  <a:srgbClr val="5F59FF"/>
                </a:solidFill>
              </a:rPr>
              <a:t> converge into daily practice.</a:t>
            </a:r>
            <a:endParaRPr lang="en-SE" sz="2300" i="1" dirty="0">
              <a:solidFill>
                <a:srgbClr val="5F59FF"/>
              </a:solidFill>
            </a:endParaRPr>
          </a:p>
        </p:txBody>
      </p:sp>
    </p:spTree>
    <p:extLst>
      <p:ext uri="{BB962C8B-B14F-4D97-AF65-F5344CB8AC3E}">
        <p14:creationId xmlns:p14="http://schemas.microsoft.com/office/powerpoint/2010/main" val="401794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1FC8C-A641-FDAB-3E86-4ADC9F7541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7F8B86-8958-A470-21DC-E28322BB7042}"/>
              </a:ext>
            </a:extLst>
          </p:cNvPr>
          <p:cNvSpPr>
            <a:spLocks noGrp="1"/>
          </p:cNvSpPr>
          <p:nvPr>
            <p:ph type="title"/>
          </p:nvPr>
        </p:nvSpPr>
        <p:spPr>
          <a:xfrm>
            <a:off x="511631" y="380999"/>
            <a:ext cx="11089441" cy="1208315"/>
          </a:xfrm>
        </p:spPr>
        <p:txBody>
          <a:bodyPr/>
          <a:lstStyle/>
          <a:p>
            <a:r>
              <a:rPr lang="sv-SE" dirty="0" err="1"/>
              <a:t>Our</a:t>
            </a:r>
            <a:r>
              <a:rPr lang="sv-SE" dirty="0"/>
              <a:t> </a:t>
            </a:r>
            <a:r>
              <a:rPr lang="sv-SE" dirty="0" err="1"/>
              <a:t>Journey</a:t>
            </a:r>
            <a:endParaRPr lang="en-IS" dirty="0"/>
          </a:p>
        </p:txBody>
      </p:sp>
      <p:sp>
        <p:nvSpPr>
          <p:cNvPr id="3" name="Content Placeholder 2">
            <a:extLst>
              <a:ext uri="{FF2B5EF4-FFF2-40B4-BE49-F238E27FC236}">
                <a16:creationId xmlns:a16="http://schemas.microsoft.com/office/drawing/2014/main" id="{AF42965B-E311-ADAD-5163-EC10C1ACEF26}"/>
              </a:ext>
            </a:extLst>
          </p:cNvPr>
          <p:cNvSpPr>
            <a:spLocks noGrp="1"/>
          </p:cNvSpPr>
          <p:nvPr>
            <p:ph idx="1"/>
          </p:nvPr>
        </p:nvSpPr>
        <p:spPr>
          <a:xfrm>
            <a:off x="590928" y="1086126"/>
            <a:ext cx="11089441" cy="4351338"/>
          </a:xfrm>
        </p:spPr>
        <p:txBody>
          <a:bodyPr/>
          <a:lstStyle/>
          <a:p>
            <a:pPr marL="457200" indent="-457200">
              <a:lnSpc>
                <a:spcPct val="150000"/>
              </a:lnSpc>
              <a:buFont typeface="+mj-lt"/>
              <a:buAutoNum type="arabicPeriod"/>
            </a:pPr>
            <a:r>
              <a:rPr lang="en-GB" dirty="0"/>
              <a:t>Interviews with Alliance Leadership</a:t>
            </a:r>
          </a:p>
          <a:p>
            <a:pPr marL="457200" indent="-457200">
              <a:lnSpc>
                <a:spcPct val="150000"/>
              </a:lnSpc>
              <a:buFont typeface="+mj-lt"/>
              <a:buAutoNum type="arabicPeriod"/>
            </a:pPr>
            <a:r>
              <a:rPr lang="en-GB" dirty="0"/>
              <a:t>Workshops with Alliance membership to determine requirements</a:t>
            </a:r>
          </a:p>
          <a:p>
            <a:pPr marL="457200" indent="-457200">
              <a:lnSpc>
                <a:spcPct val="150000"/>
              </a:lnSpc>
              <a:buFont typeface="+mj-lt"/>
              <a:buAutoNum type="arabicPeriod"/>
            </a:pPr>
            <a:r>
              <a:rPr lang="en-GB" dirty="0"/>
              <a:t>Interviews with 1</a:t>
            </a:r>
            <a:r>
              <a:rPr lang="en-GB" baseline="30000" dirty="0"/>
              <a:t>st</a:t>
            </a:r>
            <a:r>
              <a:rPr lang="en-GB" dirty="0"/>
              <a:t> generation Alliances</a:t>
            </a:r>
          </a:p>
          <a:p>
            <a:pPr marL="457200" indent="-457200">
              <a:lnSpc>
                <a:spcPct val="150000"/>
              </a:lnSpc>
              <a:buFont typeface="+mj-lt"/>
              <a:buAutoNum type="arabicPeriod"/>
            </a:pPr>
            <a:r>
              <a:rPr lang="en-GB" dirty="0"/>
              <a:t>Pilot implementation in INCF </a:t>
            </a:r>
            <a:r>
              <a:rPr lang="en-GB" dirty="0" err="1"/>
              <a:t>TrainingSpace</a:t>
            </a:r>
            <a:endParaRPr lang="en-GB" dirty="0"/>
          </a:p>
          <a:p>
            <a:pPr marL="457200" indent="-457200">
              <a:lnSpc>
                <a:spcPct val="150000"/>
              </a:lnSpc>
              <a:buFont typeface="+mj-lt"/>
              <a:buAutoNum type="arabicPeriod"/>
            </a:pPr>
            <a:r>
              <a:rPr lang="en-GB" dirty="0"/>
              <a:t>Deployment of Campus+ based on INCF </a:t>
            </a:r>
            <a:r>
              <a:rPr lang="en-GB" dirty="0" err="1"/>
              <a:t>ConnectEd</a:t>
            </a:r>
            <a:endParaRPr lang="en-GB" dirty="0"/>
          </a:p>
          <a:p>
            <a:pPr marL="457200" indent="-457200">
              <a:lnSpc>
                <a:spcPct val="150000"/>
              </a:lnSpc>
              <a:buFont typeface="+mj-lt"/>
              <a:buAutoNum type="arabicPeriod"/>
            </a:pPr>
            <a:r>
              <a:rPr lang="en-GB" dirty="0"/>
              <a:t>Iterative development and refinement</a:t>
            </a:r>
            <a:endParaRPr lang="en-IS" dirty="0"/>
          </a:p>
        </p:txBody>
      </p:sp>
      <p:sp>
        <p:nvSpPr>
          <p:cNvPr id="4" name="Date Placeholder 3">
            <a:extLst>
              <a:ext uri="{FF2B5EF4-FFF2-40B4-BE49-F238E27FC236}">
                <a16:creationId xmlns:a16="http://schemas.microsoft.com/office/drawing/2014/main" id="{0471E0D8-E072-C8F7-4328-03A7024953D1}"/>
              </a:ext>
            </a:extLst>
          </p:cNvPr>
          <p:cNvSpPr>
            <a:spLocks noGrp="1"/>
          </p:cNvSpPr>
          <p:nvPr>
            <p:ph type="dt" sz="half" idx="10"/>
          </p:nvPr>
        </p:nvSpPr>
        <p:spPr/>
        <p:txBody>
          <a:bodyPr/>
          <a:lstStyle/>
          <a:p>
            <a:fld id="{0C7B463C-79CB-0043-AB27-5A889335CA16}" type="datetime3">
              <a:rPr lang="en-US" smtClean="0"/>
              <a:t>26 January 2026</a:t>
            </a:fld>
            <a:endParaRPr lang="en-IS" dirty="0"/>
          </a:p>
        </p:txBody>
      </p:sp>
    </p:spTree>
    <p:extLst>
      <p:ext uri="{BB962C8B-B14F-4D97-AF65-F5344CB8AC3E}">
        <p14:creationId xmlns:p14="http://schemas.microsoft.com/office/powerpoint/2010/main" val="2784407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2">
            <a:extLst>
              <a:ext uri="{FF2B5EF4-FFF2-40B4-BE49-F238E27FC236}">
                <a16:creationId xmlns:a16="http://schemas.microsoft.com/office/drawing/2014/main" id="{BF838C92-5C49-DB8C-363C-677A985F09DE}"/>
              </a:ext>
            </a:extLst>
          </p:cNvPr>
          <p:cNvSpPr/>
          <p:nvPr/>
        </p:nvSpPr>
        <p:spPr>
          <a:xfrm>
            <a:off x="0" y="0"/>
            <a:ext cx="12192000" cy="6858000"/>
          </a:xfrm>
          <a:custGeom>
            <a:avLst/>
            <a:gdLst/>
            <a:ahLst/>
            <a:cxnLst/>
            <a:rect l="l" t="t" r="r" b="b"/>
            <a:pathLst>
              <a:path w="14020800" h="7924800">
                <a:moveTo>
                  <a:pt x="0" y="0"/>
                </a:moveTo>
                <a:lnTo>
                  <a:pt x="14020800" y="0"/>
                </a:lnTo>
                <a:lnTo>
                  <a:pt x="14020800" y="7924800"/>
                </a:lnTo>
                <a:lnTo>
                  <a:pt x="0" y="7924800"/>
                </a:lnTo>
                <a:lnTo>
                  <a:pt x="0" y="0"/>
                </a:lnTo>
                <a:close/>
              </a:path>
            </a:pathLst>
          </a:custGeom>
          <a:blipFill>
            <a:blip r:embed="rId3"/>
            <a:stretch>
              <a:fillRect/>
            </a:stretch>
          </a:blipFill>
        </p:spPr>
        <p:txBody>
          <a:bodyPr/>
          <a:lstStyle/>
          <a:p>
            <a:endParaRPr lang="sv-SE" sz="1558"/>
          </a:p>
        </p:txBody>
      </p:sp>
    </p:spTree>
    <p:extLst>
      <p:ext uri="{BB962C8B-B14F-4D97-AF65-F5344CB8AC3E}">
        <p14:creationId xmlns:p14="http://schemas.microsoft.com/office/powerpoint/2010/main" val="3444504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18846-1E31-3115-7097-D02EC567DF87}"/>
              </a:ext>
            </a:extLst>
          </p:cNvPr>
          <p:cNvSpPr>
            <a:spLocks noGrp="1"/>
          </p:cNvSpPr>
          <p:nvPr>
            <p:ph type="title"/>
          </p:nvPr>
        </p:nvSpPr>
        <p:spPr>
          <a:xfrm>
            <a:off x="511631" y="380999"/>
            <a:ext cx="11089441" cy="1208315"/>
          </a:xfrm>
        </p:spPr>
        <p:txBody>
          <a:bodyPr/>
          <a:lstStyle/>
          <a:p>
            <a:r>
              <a:rPr lang="sv-SE" dirty="0" err="1"/>
              <a:t>Lessons</a:t>
            </a:r>
            <a:r>
              <a:rPr lang="sv-SE" dirty="0"/>
              <a:t> </a:t>
            </a:r>
            <a:r>
              <a:rPr lang="sv-SE" dirty="0" err="1"/>
              <a:t>learned</a:t>
            </a:r>
            <a:r>
              <a:rPr lang="sv-SE" dirty="0"/>
              <a:t> from 1st generation </a:t>
            </a:r>
            <a:r>
              <a:rPr lang="sv-SE" dirty="0" err="1"/>
              <a:t>European</a:t>
            </a:r>
            <a:r>
              <a:rPr lang="sv-SE" dirty="0"/>
              <a:t> University Alliances</a:t>
            </a:r>
            <a:endParaRPr lang="en-IS" dirty="0"/>
          </a:p>
        </p:txBody>
      </p:sp>
      <p:sp>
        <p:nvSpPr>
          <p:cNvPr id="3" name="Content Placeholder 2">
            <a:extLst>
              <a:ext uri="{FF2B5EF4-FFF2-40B4-BE49-F238E27FC236}">
                <a16:creationId xmlns:a16="http://schemas.microsoft.com/office/drawing/2014/main" id="{438378BC-F619-AAD0-8AB9-F7726EED145C}"/>
              </a:ext>
            </a:extLst>
          </p:cNvPr>
          <p:cNvSpPr>
            <a:spLocks noGrp="1"/>
          </p:cNvSpPr>
          <p:nvPr>
            <p:ph idx="1"/>
          </p:nvPr>
        </p:nvSpPr>
        <p:spPr>
          <a:xfrm>
            <a:off x="590928" y="1086126"/>
            <a:ext cx="11089441" cy="4351338"/>
          </a:xfrm>
        </p:spPr>
        <p:txBody>
          <a:bodyPr/>
          <a:lstStyle/>
          <a:p>
            <a:pPr marL="457200" indent="-457200">
              <a:lnSpc>
                <a:spcPct val="150000"/>
              </a:lnSpc>
              <a:buFont typeface="+mj-lt"/>
              <a:buAutoNum type="arabicPeriod"/>
            </a:pPr>
            <a:r>
              <a:rPr lang="en-GB" dirty="0"/>
              <a:t>Centralisation created more friction than value: </a:t>
            </a:r>
            <a:r>
              <a:rPr lang="en-GB" b="1" i="1" dirty="0"/>
              <a:t>Centralisation reduces participation</a:t>
            </a:r>
          </a:p>
          <a:p>
            <a:pPr marL="457200" indent="-457200">
              <a:lnSpc>
                <a:spcPct val="150000"/>
              </a:lnSpc>
              <a:buFont typeface="+mj-lt"/>
              <a:buAutoNum type="arabicPeriod"/>
            </a:pPr>
            <a:r>
              <a:rPr lang="en-GB" dirty="0"/>
              <a:t>Technical success did not equal institutional adoption: </a:t>
            </a:r>
            <a:r>
              <a:rPr lang="en-GB" b="1" i="1" dirty="0"/>
              <a:t>Adoption is political, not technical</a:t>
            </a:r>
            <a:endParaRPr lang="en-GB" b="1" dirty="0"/>
          </a:p>
          <a:p>
            <a:pPr marL="457200" indent="-457200">
              <a:lnSpc>
                <a:spcPct val="150000"/>
              </a:lnSpc>
              <a:buFont typeface="+mj-lt"/>
              <a:buAutoNum type="arabicPeriod"/>
            </a:pPr>
            <a:r>
              <a:rPr lang="en-GB" dirty="0"/>
              <a:t>Course catalogues were the most fragile component</a:t>
            </a:r>
          </a:p>
          <a:p>
            <a:pPr marL="457200" indent="-457200">
              <a:lnSpc>
                <a:spcPct val="150000"/>
              </a:lnSpc>
              <a:buFont typeface="+mj-lt"/>
              <a:buAutoNum type="arabicPeriod"/>
            </a:pPr>
            <a:r>
              <a:rPr lang="en-GB" dirty="0"/>
              <a:t>Governance gaps surfaces through digital platforms: </a:t>
            </a:r>
            <a:r>
              <a:rPr lang="en-GB" b="1" i="1" dirty="0"/>
              <a:t>Platforms define governance</a:t>
            </a:r>
            <a:endParaRPr lang="en-GB" b="1" dirty="0"/>
          </a:p>
          <a:p>
            <a:pPr marL="457200" indent="-457200">
              <a:lnSpc>
                <a:spcPct val="150000"/>
              </a:lnSpc>
              <a:buFont typeface="+mj-lt"/>
              <a:buAutoNum type="arabicPeriod"/>
            </a:pPr>
            <a:r>
              <a:rPr lang="en-GB" dirty="0"/>
              <a:t>Sustainability was underestimated: </a:t>
            </a:r>
            <a:r>
              <a:rPr lang="en-GB" b="1" i="1" dirty="0"/>
              <a:t>Sustainability must be designed, not promised</a:t>
            </a:r>
            <a:endParaRPr lang="en-GB" b="1" dirty="0"/>
          </a:p>
          <a:p>
            <a:pPr marL="457200" indent="-457200">
              <a:lnSpc>
                <a:spcPct val="150000"/>
              </a:lnSpc>
              <a:buFont typeface="+mj-lt"/>
              <a:buAutoNum type="arabicPeriod"/>
            </a:pPr>
            <a:r>
              <a:rPr lang="en-GB" dirty="0"/>
              <a:t>Identity and access management was addressed too late</a:t>
            </a:r>
          </a:p>
          <a:p>
            <a:pPr marL="457200" indent="-457200">
              <a:lnSpc>
                <a:spcPct val="150000"/>
              </a:lnSpc>
              <a:buFont typeface="+mj-lt"/>
              <a:buAutoNum type="arabicPeriod"/>
            </a:pPr>
            <a:r>
              <a:rPr lang="en-GB" dirty="0"/>
              <a:t>“One platform to rule them all” was unrealistic: </a:t>
            </a:r>
            <a:r>
              <a:rPr lang="en-GB" b="1" i="1" dirty="0"/>
              <a:t>Federation lowers risk and increases trust</a:t>
            </a:r>
            <a:endParaRPr lang="en-IS" b="1" dirty="0"/>
          </a:p>
        </p:txBody>
      </p:sp>
      <p:sp>
        <p:nvSpPr>
          <p:cNvPr id="4" name="Date Placeholder 3">
            <a:extLst>
              <a:ext uri="{FF2B5EF4-FFF2-40B4-BE49-F238E27FC236}">
                <a16:creationId xmlns:a16="http://schemas.microsoft.com/office/drawing/2014/main" id="{4B2917FE-5184-3C49-02CD-B959F9C76B79}"/>
              </a:ext>
            </a:extLst>
          </p:cNvPr>
          <p:cNvSpPr>
            <a:spLocks noGrp="1"/>
          </p:cNvSpPr>
          <p:nvPr>
            <p:ph type="dt" sz="half" idx="10"/>
          </p:nvPr>
        </p:nvSpPr>
        <p:spPr/>
        <p:txBody>
          <a:bodyPr/>
          <a:lstStyle/>
          <a:p>
            <a:fld id="{0C7B463C-79CB-0043-AB27-5A889335CA16}" type="datetime3">
              <a:rPr lang="en-US" smtClean="0"/>
              <a:t>26 January 2026</a:t>
            </a:fld>
            <a:endParaRPr lang="en-IS" dirty="0"/>
          </a:p>
        </p:txBody>
      </p:sp>
      <p:sp>
        <p:nvSpPr>
          <p:cNvPr id="5" name="TextBox 4">
            <a:extLst>
              <a:ext uri="{FF2B5EF4-FFF2-40B4-BE49-F238E27FC236}">
                <a16:creationId xmlns:a16="http://schemas.microsoft.com/office/drawing/2014/main" id="{8890015A-7F51-5EB4-0BFB-93FD48ECC019}"/>
              </a:ext>
            </a:extLst>
          </p:cNvPr>
          <p:cNvSpPr txBox="1"/>
          <p:nvPr/>
        </p:nvSpPr>
        <p:spPr>
          <a:xfrm>
            <a:off x="729205" y="4791919"/>
            <a:ext cx="10706582" cy="1154162"/>
          </a:xfrm>
          <a:prstGeom prst="rect">
            <a:avLst/>
          </a:prstGeom>
          <a:noFill/>
        </p:spPr>
        <p:txBody>
          <a:bodyPr wrap="square" rtlCol="0">
            <a:spAutoFit/>
          </a:bodyPr>
          <a:lstStyle/>
          <a:p>
            <a:pPr algn="ctr"/>
            <a:r>
              <a:rPr lang="en-GB" sz="2300" dirty="0">
                <a:solidFill>
                  <a:srgbClr val="5F59FF"/>
                </a:solidFill>
              </a:rPr>
              <a:t>1st-generation alliances taught us that digital platforms fail not because they are too weak, but because they are too centralized for the governance reality of European University Alliances.</a:t>
            </a:r>
            <a:endParaRPr lang="en-SE" sz="2300" dirty="0">
              <a:solidFill>
                <a:srgbClr val="5F59FF"/>
              </a:solidFill>
            </a:endParaRPr>
          </a:p>
        </p:txBody>
      </p:sp>
    </p:spTree>
    <p:extLst>
      <p:ext uri="{BB962C8B-B14F-4D97-AF65-F5344CB8AC3E}">
        <p14:creationId xmlns:p14="http://schemas.microsoft.com/office/powerpoint/2010/main" val="2393353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4E6"/>
        </a:solidFill>
        <a:effectLst/>
      </p:bgPr>
    </p:bg>
    <p:spTree>
      <p:nvGrpSpPr>
        <p:cNvPr id="1" name=""/>
        <p:cNvGrpSpPr/>
        <p:nvPr/>
      </p:nvGrpSpPr>
      <p:grpSpPr>
        <a:xfrm>
          <a:off x="0" y="0"/>
          <a:ext cx="0" cy="0"/>
          <a:chOff x="0" y="0"/>
          <a:chExt cx="0" cy="0"/>
        </a:xfrm>
      </p:grpSpPr>
      <p:grpSp>
        <p:nvGrpSpPr>
          <p:cNvPr id="2" name="Group 2"/>
          <p:cNvGrpSpPr/>
          <p:nvPr/>
        </p:nvGrpSpPr>
        <p:grpSpPr>
          <a:xfrm>
            <a:off x="4616666" y="1984983"/>
            <a:ext cx="2970516" cy="1121986"/>
            <a:chOff x="0" y="0"/>
            <a:chExt cx="1766231" cy="667119"/>
          </a:xfrm>
        </p:grpSpPr>
        <p:sp>
          <p:nvSpPr>
            <p:cNvPr id="3" name="Freeform 3"/>
            <p:cNvSpPr/>
            <p:nvPr/>
          </p:nvSpPr>
          <p:spPr>
            <a:xfrm>
              <a:off x="0" y="0"/>
              <a:ext cx="1766231" cy="667119"/>
            </a:xfrm>
            <a:custGeom>
              <a:avLst/>
              <a:gdLst/>
              <a:ahLst/>
              <a:cxnLst/>
              <a:rect l="l" t="t" r="r" b="b"/>
              <a:pathLst>
                <a:path w="1766231" h="667119">
                  <a:moveTo>
                    <a:pt x="33831" y="0"/>
                  </a:moveTo>
                  <a:lnTo>
                    <a:pt x="1732400" y="0"/>
                  </a:lnTo>
                  <a:cubicBezTo>
                    <a:pt x="1751084" y="0"/>
                    <a:pt x="1766231" y="15147"/>
                    <a:pt x="1766231" y="33831"/>
                  </a:cubicBezTo>
                  <a:lnTo>
                    <a:pt x="1766231" y="633287"/>
                  </a:lnTo>
                  <a:cubicBezTo>
                    <a:pt x="1766231" y="642260"/>
                    <a:pt x="1762667" y="650865"/>
                    <a:pt x="1756322" y="657210"/>
                  </a:cubicBezTo>
                  <a:cubicBezTo>
                    <a:pt x="1749977" y="663554"/>
                    <a:pt x="1741372" y="667119"/>
                    <a:pt x="1732400" y="667119"/>
                  </a:cubicBezTo>
                  <a:lnTo>
                    <a:pt x="33831" y="667119"/>
                  </a:lnTo>
                  <a:cubicBezTo>
                    <a:pt x="24859" y="667119"/>
                    <a:pt x="16254" y="663554"/>
                    <a:pt x="9909" y="657210"/>
                  </a:cubicBezTo>
                  <a:cubicBezTo>
                    <a:pt x="3564" y="650865"/>
                    <a:pt x="0" y="642260"/>
                    <a:pt x="0" y="633287"/>
                  </a:cubicBezTo>
                  <a:lnTo>
                    <a:pt x="0" y="33831"/>
                  </a:lnTo>
                  <a:cubicBezTo>
                    <a:pt x="0" y="15147"/>
                    <a:pt x="15147" y="0"/>
                    <a:pt x="33831" y="0"/>
                  </a:cubicBezTo>
                  <a:close/>
                </a:path>
              </a:pathLst>
            </a:custGeom>
            <a:solidFill>
              <a:srgbClr val="82FFC8"/>
            </a:solidFill>
            <a:ln w="28575" cap="sq">
              <a:solidFill>
                <a:srgbClr val="280687"/>
              </a:solidFill>
              <a:prstDash val="solid"/>
              <a:miter/>
            </a:ln>
          </p:spPr>
          <p:txBody>
            <a:bodyPr/>
            <a:lstStyle/>
            <a:p>
              <a:endParaRPr lang="sv-SE" sz="1558"/>
            </a:p>
          </p:txBody>
        </p:sp>
        <p:sp>
          <p:nvSpPr>
            <p:cNvPr id="4" name="TextBox 4"/>
            <p:cNvSpPr txBox="1"/>
            <p:nvPr/>
          </p:nvSpPr>
          <p:spPr>
            <a:xfrm>
              <a:off x="0" y="-28575"/>
              <a:ext cx="1766231" cy="695694"/>
            </a:xfrm>
            <a:prstGeom prst="rect">
              <a:avLst/>
            </a:prstGeom>
          </p:spPr>
          <p:txBody>
            <a:bodyPr lIns="33704" tIns="33704" rIns="33704" bIns="33704" rtlCol="0" anchor="ctr"/>
            <a:lstStyle/>
            <a:p>
              <a:pPr algn="ctr">
                <a:lnSpc>
                  <a:spcPts val="1518"/>
                </a:lnSpc>
              </a:pPr>
              <a:endParaRPr sz="1558"/>
            </a:p>
          </p:txBody>
        </p:sp>
      </p:grpSp>
      <p:grpSp>
        <p:nvGrpSpPr>
          <p:cNvPr id="5" name="Group 5"/>
          <p:cNvGrpSpPr/>
          <p:nvPr/>
        </p:nvGrpSpPr>
        <p:grpSpPr>
          <a:xfrm>
            <a:off x="618734" y="1984983"/>
            <a:ext cx="2970516" cy="1092746"/>
            <a:chOff x="0" y="0"/>
            <a:chExt cx="1766231" cy="649733"/>
          </a:xfrm>
        </p:grpSpPr>
        <p:sp>
          <p:nvSpPr>
            <p:cNvPr id="6" name="Freeform 6"/>
            <p:cNvSpPr/>
            <p:nvPr/>
          </p:nvSpPr>
          <p:spPr>
            <a:xfrm>
              <a:off x="0" y="0"/>
              <a:ext cx="1766231" cy="649733"/>
            </a:xfrm>
            <a:custGeom>
              <a:avLst/>
              <a:gdLst/>
              <a:ahLst/>
              <a:cxnLst/>
              <a:rect l="l" t="t" r="r" b="b"/>
              <a:pathLst>
                <a:path w="1766231" h="649733">
                  <a:moveTo>
                    <a:pt x="33831" y="0"/>
                  </a:moveTo>
                  <a:lnTo>
                    <a:pt x="1732400" y="0"/>
                  </a:lnTo>
                  <a:cubicBezTo>
                    <a:pt x="1751084" y="0"/>
                    <a:pt x="1766231" y="15147"/>
                    <a:pt x="1766231" y="33831"/>
                  </a:cubicBezTo>
                  <a:lnTo>
                    <a:pt x="1766231" y="615902"/>
                  </a:lnTo>
                  <a:cubicBezTo>
                    <a:pt x="1766231" y="624875"/>
                    <a:pt x="1762667" y="633480"/>
                    <a:pt x="1756322" y="639824"/>
                  </a:cubicBezTo>
                  <a:cubicBezTo>
                    <a:pt x="1749977" y="646169"/>
                    <a:pt x="1741372" y="649733"/>
                    <a:pt x="1732400" y="649733"/>
                  </a:cubicBezTo>
                  <a:lnTo>
                    <a:pt x="33831" y="649733"/>
                  </a:lnTo>
                  <a:cubicBezTo>
                    <a:pt x="15147" y="649733"/>
                    <a:pt x="0" y="634586"/>
                    <a:pt x="0" y="615902"/>
                  </a:cubicBezTo>
                  <a:lnTo>
                    <a:pt x="0" y="33831"/>
                  </a:lnTo>
                  <a:cubicBezTo>
                    <a:pt x="0" y="15147"/>
                    <a:pt x="15147" y="0"/>
                    <a:pt x="33831" y="0"/>
                  </a:cubicBezTo>
                  <a:close/>
                </a:path>
              </a:pathLst>
            </a:custGeom>
            <a:solidFill>
              <a:srgbClr val="82FFC8"/>
            </a:solidFill>
            <a:ln w="28575" cap="sq">
              <a:solidFill>
                <a:srgbClr val="280687"/>
              </a:solidFill>
              <a:prstDash val="solid"/>
              <a:miter/>
            </a:ln>
          </p:spPr>
          <p:txBody>
            <a:bodyPr/>
            <a:lstStyle/>
            <a:p>
              <a:endParaRPr lang="sv-SE" sz="1558"/>
            </a:p>
          </p:txBody>
        </p:sp>
        <p:sp>
          <p:nvSpPr>
            <p:cNvPr id="7" name="TextBox 7"/>
            <p:cNvSpPr txBox="1"/>
            <p:nvPr/>
          </p:nvSpPr>
          <p:spPr>
            <a:xfrm>
              <a:off x="0" y="-28575"/>
              <a:ext cx="1766231" cy="678308"/>
            </a:xfrm>
            <a:prstGeom prst="rect">
              <a:avLst/>
            </a:prstGeom>
          </p:spPr>
          <p:txBody>
            <a:bodyPr lIns="33704" tIns="33704" rIns="33704" bIns="33704" rtlCol="0" anchor="ctr"/>
            <a:lstStyle/>
            <a:p>
              <a:pPr algn="ctr">
                <a:lnSpc>
                  <a:spcPts val="1518"/>
                </a:lnSpc>
              </a:pPr>
              <a:endParaRPr sz="1558"/>
            </a:p>
          </p:txBody>
        </p:sp>
      </p:grpSp>
      <p:grpSp>
        <p:nvGrpSpPr>
          <p:cNvPr id="8" name="Group 8"/>
          <p:cNvGrpSpPr/>
          <p:nvPr/>
        </p:nvGrpSpPr>
        <p:grpSpPr>
          <a:xfrm>
            <a:off x="3337271" y="210486"/>
            <a:ext cx="5544248" cy="1303448"/>
            <a:chOff x="0" y="-28575"/>
            <a:chExt cx="3296540" cy="775014"/>
          </a:xfrm>
        </p:grpSpPr>
        <p:sp>
          <p:nvSpPr>
            <p:cNvPr id="9" name="Freeform 9"/>
            <p:cNvSpPr/>
            <p:nvPr/>
          </p:nvSpPr>
          <p:spPr>
            <a:xfrm>
              <a:off x="0" y="0"/>
              <a:ext cx="3296539" cy="746439"/>
            </a:xfrm>
            <a:custGeom>
              <a:avLst/>
              <a:gdLst/>
              <a:ahLst/>
              <a:cxnLst/>
              <a:rect l="l" t="t" r="r" b="b"/>
              <a:pathLst>
                <a:path w="3296539" h="746439">
                  <a:moveTo>
                    <a:pt x="18126" y="0"/>
                  </a:moveTo>
                  <a:lnTo>
                    <a:pt x="3278413" y="0"/>
                  </a:lnTo>
                  <a:cubicBezTo>
                    <a:pt x="3283221" y="0"/>
                    <a:pt x="3287831" y="1910"/>
                    <a:pt x="3291231" y="5309"/>
                  </a:cubicBezTo>
                  <a:cubicBezTo>
                    <a:pt x="3294630" y="8708"/>
                    <a:pt x="3296539" y="13319"/>
                    <a:pt x="3296539" y="18126"/>
                  </a:cubicBezTo>
                  <a:lnTo>
                    <a:pt x="3296539" y="728313"/>
                  </a:lnTo>
                  <a:cubicBezTo>
                    <a:pt x="3296539" y="733120"/>
                    <a:pt x="3294630" y="737731"/>
                    <a:pt x="3291231" y="741130"/>
                  </a:cubicBezTo>
                  <a:cubicBezTo>
                    <a:pt x="3287831" y="744529"/>
                    <a:pt x="3283221" y="746439"/>
                    <a:pt x="3278413" y="746439"/>
                  </a:cubicBezTo>
                  <a:lnTo>
                    <a:pt x="18126" y="746439"/>
                  </a:lnTo>
                  <a:cubicBezTo>
                    <a:pt x="13319" y="746439"/>
                    <a:pt x="8708" y="744529"/>
                    <a:pt x="5309" y="741130"/>
                  </a:cubicBezTo>
                  <a:cubicBezTo>
                    <a:pt x="1910" y="737731"/>
                    <a:pt x="0" y="733120"/>
                    <a:pt x="0" y="728313"/>
                  </a:cubicBezTo>
                  <a:lnTo>
                    <a:pt x="0" y="18126"/>
                  </a:lnTo>
                  <a:cubicBezTo>
                    <a:pt x="0" y="13319"/>
                    <a:pt x="1910" y="8708"/>
                    <a:pt x="5309" y="5309"/>
                  </a:cubicBezTo>
                  <a:cubicBezTo>
                    <a:pt x="8708" y="1910"/>
                    <a:pt x="13319" y="0"/>
                    <a:pt x="18126" y="0"/>
                  </a:cubicBezTo>
                  <a:close/>
                </a:path>
              </a:pathLst>
            </a:custGeom>
            <a:solidFill>
              <a:srgbClr val="260387"/>
            </a:solidFill>
            <a:ln w="28575" cap="sq">
              <a:solidFill>
                <a:srgbClr val="260387"/>
              </a:solidFill>
              <a:prstDash val="solid"/>
              <a:miter/>
            </a:ln>
          </p:spPr>
          <p:txBody>
            <a:bodyPr/>
            <a:lstStyle/>
            <a:p>
              <a:endParaRPr lang="sv-SE" sz="1558" dirty="0"/>
            </a:p>
          </p:txBody>
        </p:sp>
        <p:sp>
          <p:nvSpPr>
            <p:cNvPr id="10" name="TextBox 10"/>
            <p:cNvSpPr txBox="1"/>
            <p:nvPr/>
          </p:nvSpPr>
          <p:spPr>
            <a:xfrm>
              <a:off x="0" y="-28575"/>
              <a:ext cx="3296540" cy="775014"/>
            </a:xfrm>
            <a:prstGeom prst="rect">
              <a:avLst/>
            </a:prstGeom>
          </p:spPr>
          <p:txBody>
            <a:bodyPr lIns="33704" tIns="33704" rIns="33704" bIns="33704" rtlCol="0" anchor="ctr"/>
            <a:lstStyle/>
            <a:p>
              <a:pPr algn="ctr">
                <a:lnSpc>
                  <a:spcPts val="1518"/>
                </a:lnSpc>
              </a:pPr>
              <a:endParaRPr sz="1558"/>
            </a:p>
          </p:txBody>
        </p:sp>
      </p:grpSp>
      <p:grpSp>
        <p:nvGrpSpPr>
          <p:cNvPr id="11" name="Group 11"/>
          <p:cNvGrpSpPr/>
          <p:nvPr/>
        </p:nvGrpSpPr>
        <p:grpSpPr>
          <a:xfrm>
            <a:off x="8602750" y="1972619"/>
            <a:ext cx="2970516" cy="1134350"/>
            <a:chOff x="0" y="0"/>
            <a:chExt cx="1766231" cy="674470"/>
          </a:xfrm>
        </p:grpSpPr>
        <p:sp>
          <p:nvSpPr>
            <p:cNvPr id="12" name="Freeform 12"/>
            <p:cNvSpPr/>
            <p:nvPr/>
          </p:nvSpPr>
          <p:spPr>
            <a:xfrm>
              <a:off x="0" y="0"/>
              <a:ext cx="1766231" cy="674470"/>
            </a:xfrm>
            <a:custGeom>
              <a:avLst/>
              <a:gdLst/>
              <a:ahLst/>
              <a:cxnLst/>
              <a:rect l="l" t="t" r="r" b="b"/>
              <a:pathLst>
                <a:path w="1766231" h="674470">
                  <a:moveTo>
                    <a:pt x="33831" y="0"/>
                  </a:moveTo>
                  <a:lnTo>
                    <a:pt x="1732400" y="0"/>
                  </a:lnTo>
                  <a:cubicBezTo>
                    <a:pt x="1751084" y="0"/>
                    <a:pt x="1766231" y="15147"/>
                    <a:pt x="1766231" y="33831"/>
                  </a:cubicBezTo>
                  <a:lnTo>
                    <a:pt x="1766231" y="640639"/>
                  </a:lnTo>
                  <a:cubicBezTo>
                    <a:pt x="1766231" y="659323"/>
                    <a:pt x="1751084" y="674470"/>
                    <a:pt x="1732400" y="674470"/>
                  </a:cubicBezTo>
                  <a:lnTo>
                    <a:pt x="33831" y="674470"/>
                  </a:lnTo>
                  <a:cubicBezTo>
                    <a:pt x="24859" y="674470"/>
                    <a:pt x="16254" y="670906"/>
                    <a:pt x="9909" y="664561"/>
                  </a:cubicBezTo>
                  <a:cubicBezTo>
                    <a:pt x="3564" y="658217"/>
                    <a:pt x="0" y="649612"/>
                    <a:pt x="0" y="640639"/>
                  </a:cubicBezTo>
                  <a:lnTo>
                    <a:pt x="0" y="33831"/>
                  </a:lnTo>
                  <a:cubicBezTo>
                    <a:pt x="0" y="15147"/>
                    <a:pt x="15147" y="0"/>
                    <a:pt x="33831" y="0"/>
                  </a:cubicBezTo>
                  <a:close/>
                </a:path>
              </a:pathLst>
            </a:custGeom>
            <a:solidFill>
              <a:srgbClr val="82FFC8"/>
            </a:solidFill>
            <a:ln w="28575" cap="sq">
              <a:solidFill>
                <a:srgbClr val="280687"/>
              </a:solidFill>
              <a:prstDash val="solid"/>
              <a:miter/>
            </a:ln>
          </p:spPr>
          <p:txBody>
            <a:bodyPr/>
            <a:lstStyle/>
            <a:p>
              <a:endParaRPr lang="sv-SE" sz="1558"/>
            </a:p>
          </p:txBody>
        </p:sp>
        <p:sp>
          <p:nvSpPr>
            <p:cNvPr id="13" name="TextBox 13"/>
            <p:cNvSpPr txBox="1"/>
            <p:nvPr/>
          </p:nvSpPr>
          <p:spPr>
            <a:xfrm>
              <a:off x="0" y="-28575"/>
              <a:ext cx="1766231" cy="703045"/>
            </a:xfrm>
            <a:prstGeom prst="rect">
              <a:avLst/>
            </a:prstGeom>
          </p:spPr>
          <p:txBody>
            <a:bodyPr lIns="33704" tIns="33704" rIns="33704" bIns="33704" rtlCol="0" anchor="ctr"/>
            <a:lstStyle/>
            <a:p>
              <a:pPr algn="ctr">
                <a:lnSpc>
                  <a:spcPts val="1518"/>
                </a:lnSpc>
              </a:pPr>
              <a:endParaRPr sz="1558"/>
            </a:p>
          </p:txBody>
        </p:sp>
      </p:grpSp>
      <p:sp>
        <p:nvSpPr>
          <p:cNvPr id="14" name="AutoShape 14"/>
          <p:cNvSpPr/>
          <p:nvPr/>
        </p:nvSpPr>
        <p:spPr>
          <a:xfrm flipV="1">
            <a:off x="2103992" y="951501"/>
            <a:ext cx="0" cy="1030259"/>
          </a:xfrm>
          <a:prstGeom prst="line">
            <a:avLst/>
          </a:prstGeom>
          <a:ln w="28575" cap="flat">
            <a:solidFill>
              <a:srgbClr val="280687"/>
            </a:solidFill>
            <a:prstDash val="solid"/>
            <a:headEnd type="none" w="sm" len="sm"/>
            <a:tailEnd type="none" w="sm" len="sm"/>
          </a:ln>
        </p:spPr>
        <p:txBody>
          <a:bodyPr/>
          <a:lstStyle/>
          <a:p>
            <a:endParaRPr lang="sv-SE" sz="1558"/>
          </a:p>
        </p:txBody>
      </p:sp>
      <p:sp>
        <p:nvSpPr>
          <p:cNvPr id="15" name="AutoShape 15"/>
          <p:cNvSpPr/>
          <p:nvPr/>
        </p:nvSpPr>
        <p:spPr>
          <a:xfrm flipH="1">
            <a:off x="2098068" y="951501"/>
            <a:ext cx="1239204" cy="0"/>
          </a:xfrm>
          <a:prstGeom prst="line">
            <a:avLst/>
          </a:prstGeom>
          <a:ln w="28575" cap="flat">
            <a:solidFill>
              <a:srgbClr val="280687"/>
            </a:solidFill>
            <a:prstDash val="solid"/>
            <a:headEnd type="none" w="sm" len="sm"/>
            <a:tailEnd type="none" w="sm" len="sm"/>
          </a:ln>
        </p:spPr>
        <p:txBody>
          <a:bodyPr/>
          <a:lstStyle/>
          <a:p>
            <a:endParaRPr lang="sv-SE" sz="1558"/>
          </a:p>
        </p:txBody>
      </p:sp>
      <p:sp>
        <p:nvSpPr>
          <p:cNvPr id="16" name="AutoShape 16"/>
          <p:cNvSpPr/>
          <p:nvPr/>
        </p:nvSpPr>
        <p:spPr>
          <a:xfrm flipH="1">
            <a:off x="8887839" y="951501"/>
            <a:ext cx="1206609" cy="0"/>
          </a:xfrm>
          <a:prstGeom prst="line">
            <a:avLst/>
          </a:prstGeom>
          <a:ln w="28575" cap="flat">
            <a:solidFill>
              <a:srgbClr val="280687"/>
            </a:solidFill>
            <a:prstDash val="solid"/>
            <a:headEnd type="none" w="sm" len="sm"/>
            <a:tailEnd type="none" w="sm" len="sm"/>
          </a:ln>
        </p:spPr>
        <p:txBody>
          <a:bodyPr/>
          <a:lstStyle/>
          <a:p>
            <a:endParaRPr lang="sv-SE" sz="1558"/>
          </a:p>
        </p:txBody>
      </p:sp>
      <p:sp>
        <p:nvSpPr>
          <p:cNvPr id="17" name="AutoShape 17"/>
          <p:cNvSpPr/>
          <p:nvPr/>
        </p:nvSpPr>
        <p:spPr>
          <a:xfrm flipH="1" flipV="1">
            <a:off x="10088008" y="951501"/>
            <a:ext cx="0" cy="1021118"/>
          </a:xfrm>
          <a:prstGeom prst="line">
            <a:avLst/>
          </a:prstGeom>
          <a:ln w="28575" cap="flat">
            <a:solidFill>
              <a:srgbClr val="280687"/>
            </a:solidFill>
            <a:prstDash val="solid"/>
            <a:headEnd type="none" w="sm" len="sm"/>
            <a:tailEnd type="none" w="sm" len="sm"/>
          </a:ln>
        </p:spPr>
        <p:txBody>
          <a:bodyPr/>
          <a:lstStyle/>
          <a:p>
            <a:endParaRPr lang="sv-SE" sz="1558"/>
          </a:p>
        </p:txBody>
      </p:sp>
      <p:sp>
        <p:nvSpPr>
          <p:cNvPr id="18" name="AutoShape 18"/>
          <p:cNvSpPr/>
          <p:nvPr/>
        </p:nvSpPr>
        <p:spPr>
          <a:xfrm flipV="1">
            <a:off x="6101925" y="1513934"/>
            <a:ext cx="7471" cy="471049"/>
          </a:xfrm>
          <a:prstGeom prst="line">
            <a:avLst/>
          </a:prstGeom>
          <a:ln w="28575" cap="flat">
            <a:solidFill>
              <a:srgbClr val="280687"/>
            </a:solidFill>
            <a:prstDash val="solid"/>
            <a:headEnd type="none" w="sm" len="sm"/>
            <a:tailEnd type="none" w="sm" len="sm"/>
          </a:ln>
        </p:spPr>
        <p:txBody>
          <a:bodyPr/>
          <a:lstStyle/>
          <a:p>
            <a:endParaRPr lang="sv-SE" sz="1558"/>
          </a:p>
        </p:txBody>
      </p:sp>
      <p:sp>
        <p:nvSpPr>
          <p:cNvPr id="19" name="Freeform 19"/>
          <p:cNvSpPr/>
          <p:nvPr/>
        </p:nvSpPr>
        <p:spPr>
          <a:xfrm>
            <a:off x="3785828" y="352567"/>
            <a:ext cx="4359383" cy="1015958"/>
          </a:xfrm>
          <a:custGeom>
            <a:avLst/>
            <a:gdLst/>
            <a:ahLst/>
            <a:cxnLst/>
            <a:rect l="l" t="t" r="r" b="b"/>
            <a:pathLst>
              <a:path w="5037509" h="1173996">
                <a:moveTo>
                  <a:pt x="0" y="0"/>
                </a:moveTo>
                <a:lnTo>
                  <a:pt x="5037508" y="0"/>
                </a:lnTo>
                <a:lnTo>
                  <a:pt x="5037508" y="1173996"/>
                </a:lnTo>
                <a:lnTo>
                  <a:pt x="0" y="11739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sv-SE" sz="1558" dirty="0"/>
          </a:p>
        </p:txBody>
      </p:sp>
      <p:sp>
        <p:nvSpPr>
          <p:cNvPr id="31" name="Freeform 31"/>
          <p:cNvSpPr/>
          <p:nvPr/>
        </p:nvSpPr>
        <p:spPr>
          <a:xfrm>
            <a:off x="4916846" y="3661033"/>
            <a:ext cx="2385098" cy="2394076"/>
          </a:xfrm>
          <a:custGeom>
            <a:avLst/>
            <a:gdLst/>
            <a:ahLst/>
            <a:cxnLst/>
            <a:rect l="l" t="t" r="r" b="b"/>
            <a:pathLst>
              <a:path w="2756113" h="2766488">
                <a:moveTo>
                  <a:pt x="0" y="0"/>
                </a:moveTo>
                <a:lnTo>
                  <a:pt x="2756114" y="0"/>
                </a:lnTo>
                <a:lnTo>
                  <a:pt x="2756114" y="2766488"/>
                </a:lnTo>
                <a:lnTo>
                  <a:pt x="0" y="276648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sv-SE" sz="1558"/>
          </a:p>
        </p:txBody>
      </p:sp>
      <p:sp>
        <p:nvSpPr>
          <p:cNvPr id="32" name="Freeform 32"/>
          <p:cNvSpPr/>
          <p:nvPr/>
        </p:nvSpPr>
        <p:spPr>
          <a:xfrm>
            <a:off x="550982" y="3366227"/>
            <a:ext cx="3094171" cy="2649384"/>
          </a:xfrm>
          <a:custGeom>
            <a:avLst/>
            <a:gdLst/>
            <a:ahLst/>
            <a:cxnLst/>
            <a:rect l="l" t="t" r="r" b="b"/>
            <a:pathLst>
              <a:path w="3575486" h="3061510">
                <a:moveTo>
                  <a:pt x="0" y="0"/>
                </a:moveTo>
                <a:lnTo>
                  <a:pt x="3575485" y="0"/>
                </a:lnTo>
                <a:lnTo>
                  <a:pt x="3575485" y="3061510"/>
                </a:lnTo>
                <a:lnTo>
                  <a:pt x="0" y="306151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sv-SE" sz="1558"/>
          </a:p>
        </p:txBody>
      </p:sp>
      <p:sp>
        <p:nvSpPr>
          <p:cNvPr id="33" name="TextBox 33"/>
          <p:cNvSpPr txBox="1"/>
          <p:nvPr/>
        </p:nvSpPr>
        <p:spPr>
          <a:xfrm>
            <a:off x="5134746" y="2140966"/>
            <a:ext cx="1961147" cy="397609"/>
          </a:xfrm>
          <a:prstGeom prst="rect">
            <a:avLst/>
          </a:prstGeom>
        </p:spPr>
        <p:txBody>
          <a:bodyPr lIns="0" tIns="0" rIns="0" bIns="0" rtlCol="0" anchor="t">
            <a:spAutoFit/>
          </a:bodyPr>
          <a:lstStyle/>
          <a:p>
            <a:pPr algn="ctr">
              <a:lnSpc>
                <a:spcPts val="3185"/>
              </a:lnSpc>
            </a:pPr>
            <a:r>
              <a:rPr lang="en-US" sz="2653" spc="125">
                <a:solidFill>
                  <a:srgbClr val="000000"/>
                </a:solidFill>
                <a:latin typeface="Heading Now 71-78"/>
                <a:ea typeface="Heading Now 71-78"/>
                <a:cs typeface="Heading Now 71-78"/>
                <a:sym typeface="Heading Now 71-78"/>
              </a:rPr>
              <a:t>Website</a:t>
            </a:r>
          </a:p>
        </p:txBody>
      </p:sp>
      <p:sp>
        <p:nvSpPr>
          <p:cNvPr id="34" name="TextBox 34"/>
          <p:cNvSpPr txBox="1"/>
          <p:nvPr/>
        </p:nvSpPr>
        <p:spPr>
          <a:xfrm>
            <a:off x="1036867" y="2140966"/>
            <a:ext cx="2134251" cy="397609"/>
          </a:xfrm>
          <a:prstGeom prst="rect">
            <a:avLst/>
          </a:prstGeom>
        </p:spPr>
        <p:txBody>
          <a:bodyPr lIns="0" tIns="0" rIns="0" bIns="0" rtlCol="0" anchor="t">
            <a:spAutoFit/>
          </a:bodyPr>
          <a:lstStyle/>
          <a:p>
            <a:pPr algn="ctr">
              <a:lnSpc>
                <a:spcPts val="3185"/>
              </a:lnSpc>
            </a:pPr>
            <a:r>
              <a:rPr lang="en-US" sz="2653" spc="125" dirty="0">
                <a:solidFill>
                  <a:srgbClr val="000000"/>
                </a:solidFill>
                <a:latin typeface="Heading Now 71-78"/>
                <a:ea typeface="Heading Now 71-78"/>
                <a:cs typeface="Heading Now 71-78"/>
                <a:sym typeface="Heading Now 71-78"/>
              </a:rPr>
              <a:t>Campus+</a:t>
            </a:r>
          </a:p>
        </p:txBody>
      </p:sp>
      <p:sp>
        <p:nvSpPr>
          <p:cNvPr id="35" name="TextBox 35"/>
          <p:cNvSpPr txBox="1"/>
          <p:nvPr/>
        </p:nvSpPr>
        <p:spPr>
          <a:xfrm>
            <a:off x="9414320" y="2140966"/>
            <a:ext cx="1372105" cy="397609"/>
          </a:xfrm>
          <a:prstGeom prst="rect">
            <a:avLst/>
          </a:prstGeom>
        </p:spPr>
        <p:txBody>
          <a:bodyPr lIns="0" tIns="0" rIns="0" bIns="0" rtlCol="0" anchor="t">
            <a:spAutoFit/>
          </a:bodyPr>
          <a:lstStyle/>
          <a:p>
            <a:pPr algn="ctr">
              <a:lnSpc>
                <a:spcPts val="3185"/>
              </a:lnSpc>
            </a:pPr>
            <a:r>
              <a:rPr lang="en-US" sz="2653" spc="125">
                <a:solidFill>
                  <a:srgbClr val="000000"/>
                </a:solidFill>
                <a:latin typeface="Heading Now 71-78"/>
                <a:ea typeface="Heading Now 71-78"/>
                <a:cs typeface="Heading Now 71-78"/>
                <a:sym typeface="Heading Now 71-78"/>
              </a:rPr>
              <a:t>Forum</a:t>
            </a:r>
          </a:p>
        </p:txBody>
      </p:sp>
      <p:sp>
        <p:nvSpPr>
          <p:cNvPr id="36" name="TextBox 36"/>
          <p:cNvSpPr txBox="1"/>
          <p:nvPr/>
        </p:nvSpPr>
        <p:spPr>
          <a:xfrm>
            <a:off x="750899" y="6083070"/>
            <a:ext cx="2694337" cy="646203"/>
          </a:xfrm>
          <a:prstGeom prst="rect">
            <a:avLst/>
          </a:prstGeom>
        </p:spPr>
        <p:txBody>
          <a:bodyPr lIns="0" tIns="0" rIns="0" bIns="0" rtlCol="0" anchor="t">
            <a:spAutoFit/>
          </a:bodyPr>
          <a:lstStyle/>
          <a:p>
            <a:pPr algn="ctr">
              <a:lnSpc>
                <a:spcPts val="2594"/>
              </a:lnSpc>
              <a:spcBef>
                <a:spcPct val="0"/>
              </a:spcBef>
            </a:pPr>
            <a:r>
              <a:rPr lang="en-US" sz="1852" dirty="0">
                <a:solidFill>
                  <a:srgbClr val="000000"/>
                </a:solidFill>
                <a:latin typeface="Heading Now 71-78"/>
                <a:ea typeface="Heading Now 71-78"/>
                <a:cs typeface="Heading Now 71-78"/>
                <a:sym typeface="Heading Now 71-78"/>
              </a:rPr>
              <a:t>E-learning &amp; networking platform</a:t>
            </a:r>
          </a:p>
        </p:txBody>
      </p:sp>
      <p:sp>
        <p:nvSpPr>
          <p:cNvPr id="37" name="TextBox 37"/>
          <p:cNvSpPr txBox="1"/>
          <p:nvPr/>
        </p:nvSpPr>
        <p:spPr>
          <a:xfrm>
            <a:off x="4737867" y="6109905"/>
            <a:ext cx="2694337" cy="646203"/>
          </a:xfrm>
          <a:prstGeom prst="rect">
            <a:avLst/>
          </a:prstGeom>
        </p:spPr>
        <p:txBody>
          <a:bodyPr lIns="0" tIns="0" rIns="0" bIns="0" rtlCol="0" anchor="t">
            <a:spAutoFit/>
          </a:bodyPr>
          <a:lstStyle/>
          <a:p>
            <a:pPr algn="ctr">
              <a:lnSpc>
                <a:spcPts val="2594"/>
              </a:lnSpc>
              <a:spcBef>
                <a:spcPct val="0"/>
              </a:spcBef>
            </a:pPr>
            <a:r>
              <a:rPr lang="en-US" sz="1852" dirty="0">
                <a:solidFill>
                  <a:srgbClr val="000000"/>
                </a:solidFill>
                <a:latin typeface="Heading Now 71-78"/>
                <a:ea typeface="Heading Now 71-78"/>
                <a:cs typeface="Heading Now 71-78"/>
                <a:sym typeface="Heading Now 71-78"/>
              </a:rPr>
              <a:t>Project information, news &amp; events</a:t>
            </a:r>
          </a:p>
        </p:txBody>
      </p:sp>
      <p:sp>
        <p:nvSpPr>
          <p:cNvPr id="38" name="TextBox 38"/>
          <p:cNvSpPr txBox="1"/>
          <p:nvPr/>
        </p:nvSpPr>
        <p:spPr>
          <a:xfrm>
            <a:off x="4768151" y="2643776"/>
            <a:ext cx="2694337" cy="312778"/>
          </a:xfrm>
          <a:prstGeom prst="rect">
            <a:avLst/>
          </a:prstGeom>
        </p:spPr>
        <p:txBody>
          <a:bodyPr lIns="0" tIns="0" rIns="0" bIns="0" rtlCol="0" anchor="t">
            <a:spAutoFit/>
          </a:bodyPr>
          <a:lstStyle/>
          <a:p>
            <a:pPr algn="ctr">
              <a:lnSpc>
                <a:spcPts val="2594"/>
              </a:lnSpc>
              <a:spcBef>
                <a:spcPct val="0"/>
              </a:spcBef>
            </a:pPr>
            <a:r>
              <a:rPr lang="en-US" sz="1852">
                <a:solidFill>
                  <a:srgbClr val="000000"/>
                </a:solidFill>
                <a:latin typeface="Heading Now 71-78"/>
                <a:ea typeface="Heading Now 71-78"/>
                <a:cs typeface="Heading Now 71-78"/>
                <a:sym typeface="Heading Now 71-78"/>
              </a:rPr>
              <a:t>theneurotech.eu</a:t>
            </a:r>
          </a:p>
        </p:txBody>
      </p:sp>
      <p:sp>
        <p:nvSpPr>
          <p:cNvPr id="39" name="TextBox 39"/>
          <p:cNvSpPr txBox="1"/>
          <p:nvPr/>
        </p:nvSpPr>
        <p:spPr>
          <a:xfrm>
            <a:off x="784825" y="2628361"/>
            <a:ext cx="2694337" cy="312778"/>
          </a:xfrm>
          <a:prstGeom prst="rect">
            <a:avLst/>
          </a:prstGeom>
        </p:spPr>
        <p:txBody>
          <a:bodyPr lIns="0" tIns="0" rIns="0" bIns="0" rtlCol="0" anchor="t">
            <a:spAutoFit/>
          </a:bodyPr>
          <a:lstStyle/>
          <a:p>
            <a:pPr algn="ctr">
              <a:lnSpc>
                <a:spcPts val="2594"/>
              </a:lnSpc>
              <a:spcBef>
                <a:spcPct val="0"/>
              </a:spcBef>
            </a:pPr>
            <a:r>
              <a:rPr lang="en-US" sz="1852">
                <a:solidFill>
                  <a:srgbClr val="000000"/>
                </a:solidFill>
                <a:latin typeface="Heading Now 71-78"/>
                <a:ea typeface="Heading Now 71-78"/>
                <a:cs typeface="Heading Now 71-78"/>
                <a:sym typeface="Heading Now 71-78"/>
              </a:rPr>
              <a:t>nteucampus.org</a:t>
            </a:r>
          </a:p>
        </p:txBody>
      </p:sp>
      <p:sp>
        <p:nvSpPr>
          <p:cNvPr id="40" name="TextBox 40"/>
          <p:cNvSpPr txBox="1"/>
          <p:nvPr/>
        </p:nvSpPr>
        <p:spPr>
          <a:xfrm>
            <a:off x="8747280" y="2643776"/>
            <a:ext cx="2694337" cy="312778"/>
          </a:xfrm>
          <a:prstGeom prst="rect">
            <a:avLst/>
          </a:prstGeom>
        </p:spPr>
        <p:txBody>
          <a:bodyPr lIns="0" tIns="0" rIns="0" bIns="0" rtlCol="0" anchor="t">
            <a:spAutoFit/>
          </a:bodyPr>
          <a:lstStyle/>
          <a:p>
            <a:pPr algn="ctr">
              <a:lnSpc>
                <a:spcPts val="2594"/>
              </a:lnSpc>
              <a:spcBef>
                <a:spcPct val="0"/>
              </a:spcBef>
            </a:pPr>
            <a:r>
              <a:rPr lang="en-US" sz="1852">
                <a:solidFill>
                  <a:srgbClr val="000000"/>
                </a:solidFill>
                <a:latin typeface="Heading Now 71-78"/>
                <a:ea typeface="Heading Now 71-78"/>
                <a:cs typeface="Heading Now 71-78"/>
                <a:sym typeface="Heading Now 71-78"/>
              </a:rPr>
              <a:t>nteuforum.org</a:t>
            </a:r>
          </a:p>
        </p:txBody>
      </p:sp>
      <p:sp>
        <p:nvSpPr>
          <p:cNvPr id="42" name="Freeform 9">
            <a:extLst>
              <a:ext uri="{FF2B5EF4-FFF2-40B4-BE49-F238E27FC236}">
                <a16:creationId xmlns:a16="http://schemas.microsoft.com/office/drawing/2014/main" id="{742088B0-CA9C-08E2-ECEA-FE0A1EBF1107}"/>
              </a:ext>
            </a:extLst>
          </p:cNvPr>
          <p:cNvSpPr/>
          <p:nvPr/>
        </p:nvSpPr>
        <p:spPr>
          <a:xfrm>
            <a:off x="5089236" y="752212"/>
            <a:ext cx="3720736" cy="581343"/>
          </a:xfrm>
          <a:custGeom>
            <a:avLst/>
            <a:gdLst/>
            <a:ahLst/>
            <a:cxnLst/>
            <a:rect l="l" t="t" r="r" b="b"/>
            <a:pathLst>
              <a:path w="3296539" h="746439">
                <a:moveTo>
                  <a:pt x="18126" y="0"/>
                </a:moveTo>
                <a:lnTo>
                  <a:pt x="3278413" y="0"/>
                </a:lnTo>
                <a:cubicBezTo>
                  <a:pt x="3283221" y="0"/>
                  <a:pt x="3287831" y="1910"/>
                  <a:pt x="3291231" y="5309"/>
                </a:cubicBezTo>
                <a:cubicBezTo>
                  <a:pt x="3294630" y="8708"/>
                  <a:pt x="3296539" y="13319"/>
                  <a:pt x="3296539" y="18126"/>
                </a:cubicBezTo>
                <a:lnTo>
                  <a:pt x="3296539" y="728313"/>
                </a:lnTo>
                <a:cubicBezTo>
                  <a:pt x="3296539" y="733120"/>
                  <a:pt x="3294630" y="737731"/>
                  <a:pt x="3291231" y="741130"/>
                </a:cubicBezTo>
                <a:cubicBezTo>
                  <a:pt x="3287831" y="744529"/>
                  <a:pt x="3283221" y="746439"/>
                  <a:pt x="3278413" y="746439"/>
                </a:cubicBezTo>
                <a:lnTo>
                  <a:pt x="18126" y="746439"/>
                </a:lnTo>
                <a:cubicBezTo>
                  <a:pt x="13319" y="746439"/>
                  <a:pt x="8708" y="744529"/>
                  <a:pt x="5309" y="741130"/>
                </a:cubicBezTo>
                <a:cubicBezTo>
                  <a:pt x="1910" y="737731"/>
                  <a:pt x="0" y="733120"/>
                  <a:pt x="0" y="728313"/>
                </a:cubicBezTo>
                <a:lnTo>
                  <a:pt x="0" y="18126"/>
                </a:lnTo>
                <a:cubicBezTo>
                  <a:pt x="0" y="13319"/>
                  <a:pt x="1910" y="8708"/>
                  <a:pt x="5309" y="5309"/>
                </a:cubicBezTo>
                <a:cubicBezTo>
                  <a:pt x="8708" y="1910"/>
                  <a:pt x="13319" y="0"/>
                  <a:pt x="18126" y="0"/>
                </a:cubicBezTo>
                <a:close/>
              </a:path>
            </a:pathLst>
          </a:custGeom>
          <a:solidFill>
            <a:srgbClr val="260387"/>
          </a:solidFill>
          <a:ln w="28575" cap="sq">
            <a:solidFill>
              <a:srgbClr val="260387"/>
            </a:solidFill>
            <a:prstDash val="solid"/>
            <a:miter/>
          </a:ln>
        </p:spPr>
        <p:txBody>
          <a:bodyPr/>
          <a:lstStyle/>
          <a:p>
            <a:endParaRPr lang="sv-SE" sz="1558" dirty="0"/>
          </a:p>
        </p:txBody>
      </p:sp>
      <p:sp>
        <p:nvSpPr>
          <p:cNvPr id="41" name="TextBox 40">
            <a:extLst>
              <a:ext uri="{FF2B5EF4-FFF2-40B4-BE49-F238E27FC236}">
                <a16:creationId xmlns:a16="http://schemas.microsoft.com/office/drawing/2014/main" id="{3D5963F3-45F4-A0BD-B697-E18E91DF34CB}"/>
              </a:ext>
            </a:extLst>
          </p:cNvPr>
          <p:cNvSpPr txBox="1"/>
          <p:nvPr/>
        </p:nvSpPr>
        <p:spPr>
          <a:xfrm>
            <a:off x="4845418" y="802891"/>
            <a:ext cx="3964554" cy="400110"/>
          </a:xfrm>
          <a:prstGeom prst="rect">
            <a:avLst/>
          </a:prstGeom>
          <a:noFill/>
        </p:spPr>
        <p:txBody>
          <a:bodyPr wrap="square" rtlCol="0">
            <a:spAutoFit/>
          </a:bodyPr>
          <a:lstStyle/>
          <a:p>
            <a:pPr algn="ctr"/>
            <a:r>
              <a:rPr lang="en-SE" sz="2000" dirty="0">
                <a:solidFill>
                  <a:schemeClr val="bg1"/>
                </a:solidFill>
              </a:rPr>
              <a:t>Campus+: a federated entry point</a:t>
            </a:r>
          </a:p>
        </p:txBody>
      </p:sp>
      <p:grpSp>
        <p:nvGrpSpPr>
          <p:cNvPr id="20" name="Group 22">
            <a:extLst>
              <a:ext uri="{FF2B5EF4-FFF2-40B4-BE49-F238E27FC236}">
                <a16:creationId xmlns:a16="http://schemas.microsoft.com/office/drawing/2014/main" id="{DE40B644-BD4A-2E62-CDAA-3C350F0BA9E0}"/>
              </a:ext>
            </a:extLst>
          </p:cNvPr>
          <p:cNvGrpSpPr/>
          <p:nvPr/>
        </p:nvGrpSpPr>
        <p:grpSpPr>
          <a:xfrm>
            <a:off x="8540855" y="3579817"/>
            <a:ext cx="3246531" cy="3202541"/>
            <a:chOff x="2883" y="-157"/>
            <a:chExt cx="5002062" cy="4934285"/>
          </a:xfrm>
        </p:grpSpPr>
        <p:sp>
          <p:nvSpPr>
            <p:cNvPr id="21" name="Freeform 23">
              <a:extLst>
                <a:ext uri="{FF2B5EF4-FFF2-40B4-BE49-F238E27FC236}">
                  <a16:creationId xmlns:a16="http://schemas.microsoft.com/office/drawing/2014/main" id="{24343ED7-D252-3793-EC73-6F6970A89DDF}"/>
                </a:ext>
              </a:extLst>
            </p:cNvPr>
            <p:cNvSpPr/>
            <p:nvPr/>
          </p:nvSpPr>
          <p:spPr>
            <a:xfrm>
              <a:off x="14676" y="0"/>
              <a:ext cx="4990269" cy="4934128"/>
            </a:xfrm>
            <a:custGeom>
              <a:avLst/>
              <a:gdLst/>
              <a:ahLst/>
              <a:cxnLst/>
              <a:rect l="l" t="t" r="r" b="b"/>
              <a:pathLst>
                <a:path w="4990269" h="4934128">
                  <a:moveTo>
                    <a:pt x="0" y="0"/>
                  </a:moveTo>
                  <a:lnTo>
                    <a:pt x="4990268" y="0"/>
                  </a:lnTo>
                  <a:lnTo>
                    <a:pt x="4990268" y="4934128"/>
                  </a:lnTo>
                  <a:lnTo>
                    <a:pt x="0" y="4934128"/>
                  </a:lnTo>
                  <a:lnTo>
                    <a:pt x="0" y="0"/>
                  </a:lnTo>
                  <a:close/>
                </a:path>
              </a:pathLst>
            </a:custGeom>
            <a:blipFill>
              <a:blip r:embed="rId8"/>
              <a:stretch>
                <a:fillRect/>
              </a:stretch>
            </a:blipFill>
          </p:spPr>
          <p:txBody>
            <a:bodyPr/>
            <a:lstStyle/>
            <a:p>
              <a:endParaRPr lang="sv-SE" sz="1558"/>
            </a:p>
          </p:txBody>
        </p:sp>
        <p:sp>
          <p:nvSpPr>
            <p:cNvPr id="22" name="Freeform 24">
              <a:extLst>
                <a:ext uri="{FF2B5EF4-FFF2-40B4-BE49-F238E27FC236}">
                  <a16:creationId xmlns:a16="http://schemas.microsoft.com/office/drawing/2014/main" id="{CF109A7B-86F7-9150-9235-FC103EEA667C}"/>
                </a:ext>
              </a:extLst>
            </p:cNvPr>
            <p:cNvSpPr/>
            <p:nvPr/>
          </p:nvSpPr>
          <p:spPr>
            <a:xfrm>
              <a:off x="3542801" y="844380"/>
              <a:ext cx="1204335" cy="1166175"/>
            </a:xfrm>
            <a:custGeom>
              <a:avLst/>
              <a:gdLst/>
              <a:ahLst/>
              <a:cxnLst/>
              <a:rect l="l" t="t" r="r" b="b"/>
              <a:pathLst>
                <a:path w="1170374" h="1154838">
                  <a:moveTo>
                    <a:pt x="0" y="0"/>
                  </a:moveTo>
                  <a:lnTo>
                    <a:pt x="1170374" y="0"/>
                  </a:lnTo>
                  <a:lnTo>
                    <a:pt x="1170374" y="1154838"/>
                  </a:lnTo>
                  <a:lnTo>
                    <a:pt x="0" y="1154838"/>
                  </a:lnTo>
                  <a:lnTo>
                    <a:pt x="0" y="0"/>
                  </a:lnTo>
                  <a:close/>
                </a:path>
              </a:pathLst>
            </a:custGeom>
            <a:blipFill>
              <a:blip r:embed="rId9"/>
              <a:stretch>
                <a:fillRect/>
              </a:stretch>
            </a:blipFill>
          </p:spPr>
          <p:txBody>
            <a:bodyPr/>
            <a:lstStyle/>
            <a:p>
              <a:endParaRPr lang="sv-SE" sz="1558"/>
            </a:p>
          </p:txBody>
        </p:sp>
        <p:sp>
          <p:nvSpPr>
            <p:cNvPr id="23" name="Freeform 25">
              <a:extLst>
                <a:ext uri="{FF2B5EF4-FFF2-40B4-BE49-F238E27FC236}">
                  <a16:creationId xmlns:a16="http://schemas.microsoft.com/office/drawing/2014/main" id="{63662EE5-8E95-B6C2-22C7-438712909887}"/>
                </a:ext>
              </a:extLst>
            </p:cNvPr>
            <p:cNvSpPr/>
            <p:nvPr/>
          </p:nvSpPr>
          <p:spPr>
            <a:xfrm>
              <a:off x="1221815" y="-157"/>
              <a:ext cx="1204336" cy="1189019"/>
            </a:xfrm>
            <a:custGeom>
              <a:avLst/>
              <a:gdLst/>
              <a:ahLst/>
              <a:cxnLst/>
              <a:rect l="l" t="t" r="r" b="b"/>
              <a:pathLst>
                <a:path w="1204855" h="1188861">
                  <a:moveTo>
                    <a:pt x="0" y="0"/>
                  </a:moveTo>
                  <a:lnTo>
                    <a:pt x="1204854" y="0"/>
                  </a:lnTo>
                  <a:lnTo>
                    <a:pt x="1204854" y="1188861"/>
                  </a:lnTo>
                  <a:lnTo>
                    <a:pt x="0" y="1188861"/>
                  </a:lnTo>
                  <a:lnTo>
                    <a:pt x="0" y="0"/>
                  </a:lnTo>
                  <a:close/>
                </a:path>
              </a:pathLst>
            </a:custGeom>
            <a:blipFill>
              <a:blip r:embed="rId10"/>
              <a:stretch>
                <a:fillRect/>
              </a:stretch>
            </a:blipFill>
          </p:spPr>
          <p:txBody>
            <a:bodyPr/>
            <a:lstStyle/>
            <a:p>
              <a:endParaRPr lang="sv-SE" sz="1558"/>
            </a:p>
          </p:txBody>
        </p:sp>
        <p:sp>
          <p:nvSpPr>
            <p:cNvPr id="24" name="Freeform 26">
              <a:extLst>
                <a:ext uri="{FF2B5EF4-FFF2-40B4-BE49-F238E27FC236}">
                  <a16:creationId xmlns:a16="http://schemas.microsoft.com/office/drawing/2014/main" id="{0330FA4C-9FD1-498B-FFF7-FA0AD7CCB5FE}"/>
                </a:ext>
              </a:extLst>
            </p:cNvPr>
            <p:cNvSpPr/>
            <p:nvPr/>
          </p:nvSpPr>
          <p:spPr>
            <a:xfrm>
              <a:off x="670379" y="3265516"/>
              <a:ext cx="1183712" cy="1166175"/>
            </a:xfrm>
            <a:custGeom>
              <a:avLst/>
              <a:gdLst/>
              <a:ahLst/>
              <a:cxnLst/>
              <a:rect l="l" t="t" r="r" b="b"/>
              <a:pathLst>
                <a:path w="1219818" h="1230807">
                  <a:moveTo>
                    <a:pt x="0" y="0"/>
                  </a:moveTo>
                  <a:lnTo>
                    <a:pt x="1219818" y="0"/>
                  </a:lnTo>
                  <a:lnTo>
                    <a:pt x="1219818" y="1230807"/>
                  </a:lnTo>
                  <a:lnTo>
                    <a:pt x="0" y="1230807"/>
                  </a:lnTo>
                  <a:lnTo>
                    <a:pt x="0" y="0"/>
                  </a:lnTo>
                  <a:close/>
                </a:path>
              </a:pathLst>
            </a:custGeom>
            <a:blipFill>
              <a:blip r:embed="rId11"/>
              <a:stretch>
                <a:fillRect/>
              </a:stretch>
            </a:blipFill>
          </p:spPr>
          <p:txBody>
            <a:bodyPr/>
            <a:lstStyle/>
            <a:p>
              <a:endParaRPr lang="sv-SE" sz="1558" dirty="0"/>
            </a:p>
          </p:txBody>
        </p:sp>
        <p:sp>
          <p:nvSpPr>
            <p:cNvPr id="25" name="Freeform 27">
              <a:extLst>
                <a:ext uri="{FF2B5EF4-FFF2-40B4-BE49-F238E27FC236}">
                  <a16:creationId xmlns:a16="http://schemas.microsoft.com/office/drawing/2014/main" id="{405E0880-ED42-C742-DBD0-DD8F6A3D4588}"/>
                </a:ext>
              </a:extLst>
            </p:cNvPr>
            <p:cNvSpPr/>
            <p:nvPr/>
          </p:nvSpPr>
          <p:spPr>
            <a:xfrm>
              <a:off x="3787522" y="2108074"/>
              <a:ext cx="1204334" cy="1188348"/>
            </a:xfrm>
            <a:custGeom>
              <a:avLst/>
              <a:gdLst/>
              <a:ahLst/>
              <a:cxnLst/>
              <a:rect l="l" t="t" r="r" b="b"/>
              <a:pathLst>
                <a:path w="1204334" h="1188348">
                  <a:moveTo>
                    <a:pt x="0" y="0"/>
                  </a:moveTo>
                  <a:lnTo>
                    <a:pt x="1204334" y="0"/>
                  </a:lnTo>
                  <a:lnTo>
                    <a:pt x="1204334" y="1188347"/>
                  </a:lnTo>
                  <a:lnTo>
                    <a:pt x="0" y="1188347"/>
                  </a:lnTo>
                  <a:lnTo>
                    <a:pt x="0" y="0"/>
                  </a:lnTo>
                  <a:close/>
                </a:path>
              </a:pathLst>
            </a:custGeom>
            <a:blipFill>
              <a:blip r:embed="rId12"/>
              <a:stretch>
                <a:fillRect/>
              </a:stretch>
            </a:blipFill>
          </p:spPr>
          <p:txBody>
            <a:bodyPr/>
            <a:lstStyle/>
            <a:p>
              <a:endParaRPr lang="sv-SE" sz="1558"/>
            </a:p>
          </p:txBody>
        </p:sp>
        <p:sp>
          <p:nvSpPr>
            <p:cNvPr id="26" name="Freeform 28">
              <a:extLst>
                <a:ext uri="{FF2B5EF4-FFF2-40B4-BE49-F238E27FC236}">
                  <a16:creationId xmlns:a16="http://schemas.microsoft.com/office/drawing/2014/main" id="{EC88A899-5AB9-462D-3AB3-8D4B4D9E9C24}"/>
                </a:ext>
              </a:extLst>
            </p:cNvPr>
            <p:cNvSpPr/>
            <p:nvPr/>
          </p:nvSpPr>
          <p:spPr>
            <a:xfrm>
              <a:off x="2883" y="2112637"/>
              <a:ext cx="1204335" cy="1188348"/>
            </a:xfrm>
            <a:custGeom>
              <a:avLst/>
              <a:gdLst/>
              <a:ahLst/>
              <a:cxnLst/>
              <a:rect l="l" t="t" r="r" b="b"/>
              <a:pathLst>
                <a:path w="1204334" h="1188348">
                  <a:moveTo>
                    <a:pt x="0" y="0"/>
                  </a:moveTo>
                  <a:lnTo>
                    <a:pt x="1204334" y="0"/>
                  </a:lnTo>
                  <a:lnTo>
                    <a:pt x="1204334" y="1188347"/>
                  </a:lnTo>
                  <a:lnTo>
                    <a:pt x="0" y="1188347"/>
                  </a:lnTo>
                  <a:lnTo>
                    <a:pt x="0" y="0"/>
                  </a:lnTo>
                  <a:close/>
                </a:path>
              </a:pathLst>
            </a:custGeom>
            <a:blipFill>
              <a:blip r:embed="rId13"/>
              <a:stretch>
                <a:fillRect/>
              </a:stretch>
            </a:blipFill>
          </p:spPr>
          <p:txBody>
            <a:bodyPr/>
            <a:lstStyle/>
            <a:p>
              <a:endParaRPr lang="sv-SE" sz="1558"/>
            </a:p>
          </p:txBody>
        </p:sp>
        <p:sp>
          <p:nvSpPr>
            <p:cNvPr id="27" name="Freeform 29">
              <a:extLst>
                <a:ext uri="{FF2B5EF4-FFF2-40B4-BE49-F238E27FC236}">
                  <a16:creationId xmlns:a16="http://schemas.microsoft.com/office/drawing/2014/main" id="{CD4CB9E5-7B41-1B51-9EA7-18FF00DCA5F6}"/>
                </a:ext>
              </a:extLst>
            </p:cNvPr>
            <p:cNvSpPr/>
            <p:nvPr/>
          </p:nvSpPr>
          <p:spPr>
            <a:xfrm>
              <a:off x="3124806" y="3265516"/>
              <a:ext cx="1192323" cy="1166175"/>
            </a:xfrm>
            <a:custGeom>
              <a:avLst/>
              <a:gdLst/>
              <a:ahLst/>
              <a:cxnLst/>
              <a:rect l="l" t="t" r="r" b="b"/>
              <a:pathLst>
                <a:path w="1192322" h="1166174">
                  <a:moveTo>
                    <a:pt x="0" y="0"/>
                  </a:moveTo>
                  <a:lnTo>
                    <a:pt x="1192321" y="0"/>
                  </a:lnTo>
                  <a:lnTo>
                    <a:pt x="1192321" y="1166174"/>
                  </a:lnTo>
                  <a:lnTo>
                    <a:pt x="0" y="1166174"/>
                  </a:lnTo>
                  <a:lnTo>
                    <a:pt x="0" y="0"/>
                  </a:lnTo>
                  <a:close/>
                </a:path>
              </a:pathLst>
            </a:custGeom>
            <a:blipFill>
              <a:blip r:embed="rId14"/>
              <a:stretch>
                <a:fillRect/>
              </a:stretch>
            </a:blipFill>
          </p:spPr>
          <p:txBody>
            <a:bodyPr/>
            <a:lstStyle/>
            <a:p>
              <a:endParaRPr lang="sv-SE" sz="1558"/>
            </a:p>
          </p:txBody>
        </p:sp>
        <p:sp>
          <p:nvSpPr>
            <p:cNvPr id="28" name="Freeform 30">
              <a:extLst>
                <a:ext uri="{FF2B5EF4-FFF2-40B4-BE49-F238E27FC236}">
                  <a16:creationId xmlns:a16="http://schemas.microsoft.com/office/drawing/2014/main" id="{BCD212AF-A060-4EFC-C899-0898E9E7ADE5}"/>
                </a:ext>
              </a:extLst>
            </p:cNvPr>
            <p:cNvSpPr/>
            <p:nvPr/>
          </p:nvSpPr>
          <p:spPr>
            <a:xfrm>
              <a:off x="239364" y="832959"/>
              <a:ext cx="1183710" cy="1189019"/>
            </a:xfrm>
            <a:custGeom>
              <a:avLst/>
              <a:gdLst/>
              <a:ahLst/>
              <a:cxnLst/>
              <a:rect l="l" t="t" r="r" b="b"/>
              <a:pathLst>
                <a:path w="1183710" h="1189019">
                  <a:moveTo>
                    <a:pt x="0" y="0"/>
                  </a:moveTo>
                  <a:lnTo>
                    <a:pt x="1183710" y="0"/>
                  </a:lnTo>
                  <a:lnTo>
                    <a:pt x="1183710" y="1189018"/>
                  </a:lnTo>
                  <a:lnTo>
                    <a:pt x="0" y="1189018"/>
                  </a:lnTo>
                  <a:lnTo>
                    <a:pt x="0" y="0"/>
                  </a:lnTo>
                  <a:close/>
                </a:path>
              </a:pathLst>
            </a:custGeom>
            <a:blipFill>
              <a:blip r:embed="rId15"/>
              <a:stretch>
                <a:fillRect/>
              </a:stretch>
            </a:blipFill>
          </p:spPr>
          <p:txBody>
            <a:bodyPr/>
            <a:lstStyle/>
            <a:p>
              <a:endParaRPr lang="sv-SE" sz="1558"/>
            </a:p>
          </p:txBody>
        </p:sp>
        <p:sp>
          <p:nvSpPr>
            <p:cNvPr id="29" name="Freeform 31">
              <a:extLst>
                <a:ext uri="{FF2B5EF4-FFF2-40B4-BE49-F238E27FC236}">
                  <a16:creationId xmlns:a16="http://schemas.microsoft.com/office/drawing/2014/main" id="{CB4B3387-713F-C497-EEA0-BDA7F04A68F1}"/>
                </a:ext>
              </a:extLst>
            </p:cNvPr>
            <p:cNvSpPr/>
            <p:nvPr/>
          </p:nvSpPr>
          <p:spPr>
            <a:xfrm>
              <a:off x="2542765" y="15631"/>
              <a:ext cx="1178203" cy="1157441"/>
            </a:xfrm>
            <a:custGeom>
              <a:avLst/>
              <a:gdLst/>
              <a:ahLst/>
              <a:cxnLst/>
              <a:rect l="l" t="t" r="r" b="b"/>
              <a:pathLst>
                <a:path w="1178202" h="1157441">
                  <a:moveTo>
                    <a:pt x="0" y="0"/>
                  </a:moveTo>
                  <a:lnTo>
                    <a:pt x="1178201" y="0"/>
                  </a:lnTo>
                  <a:lnTo>
                    <a:pt x="1178201" y="1157441"/>
                  </a:lnTo>
                  <a:lnTo>
                    <a:pt x="0" y="1157441"/>
                  </a:lnTo>
                  <a:lnTo>
                    <a:pt x="0" y="0"/>
                  </a:lnTo>
                  <a:close/>
                </a:path>
              </a:pathLst>
            </a:custGeom>
            <a:blipFill>
              <a:blip r:embed="rId16"/>
              <a:stretch>
                <a:fillRect/>
              </a:stretch>
            </a:blipFill>
          </p:spPr>
          <p:txBody>
            <a:bodyPr/>
            <a:lstStyle/>
            <a:p>
              <a:endParaRPr lang="sv-SE" sz="1558"/>
            </a:p>
          </p:txBody>
        </p:sp>
        <p:sp>
          <p:nvSpPr>
            <p:cNvPr id="30" name="Freeform 32">
              <a:extLst>
                <a:ext uri="{FF2B5EF4-FFF2-40B4-BE49-F238E27FC236}">
                  <a16:creationId xmlns:a16="http://schemas.microsoft.com/office/drawing/2014/main" id="{A543D71E-5982-EB83-0A61-1F85D017E495}"/>
                </a:ext>
              </a:extLst>
            </p:cNvPr>
            <p:cNvSpPr/>
            <p:nvPr/>
          </p:nvSpPr>
          <p:spPr>
            <a:xfrm>
              <a:off x="1881071" y="3679931"/>
              <a:ext cx="1208901" cy="1199947"/>
            </a:xfrm>
            <a:custGeom>
              <a:avLst/>
              <a:gdLst/>
              <a:ahLst/>
              <a:cxnLst/>
              <a:rect l="l" t="t" r="r" b="b"/>
              <a:pathLst>
                <a:path w="1208901" h="1199947">
                  <a:moveTo>
                    <a:pt x="0" y="0"/>
                  </a:moveTo>
                  <a:lnTo>
                    <a:pt x="1208902" y="0"/>
                  </a:lnTo>
                  <a:lnTo>
                    <a:pt x="1208902" y="1199946"/>
                  </a:lnTo>
                  <a:lnTo>
                    <a:pt x="0" y="1199946"/>
                  </a:lnTo>
                  <a:lnTo>
                    <a:pt x="0" y="0"/>
                  </a:lnTo>
                  <a:close/>
                </a:path>
              </a:pathLst>
            </a:custGeom>
            <a:blipFill>
              <a:blip r:embed="rId17"/>
              <a:stretch>
                <a:fillRect/>
              </a:stretch>
            </a:blipFill>
          </p:spPr>
          <p:txBody>
            <a:bodyPr/>
            <a:lstStyle/>
            <a:p>
              <a:endParaRPr lang="sv-SE" sz="1558"/>
            </a:p>
          </p:txBody>
        </p:sp>
        <p:sp>
          <p:nvSpPr>
            <p:cNvPr id="43" name="TextBox 33">
              <a:extLst>
                <a:ext uri="{FF2B5EF4-FFF2-40B4-BE49-F238E27FC236}">
                  <a16:creationId xmlns:a16="http://schemas.microsoft.com/office/drawing/2014/main" id="{36A50EF7-B9B6-726D-3595-FB3A4A81BE72}"/>
                </a:ext>
              </a:extLst>
            </p:cNvPr>
            <p:cNvSpPr txBox="1"/>
            <p:nvPr/>
          </p:nvSpPr>
          <p:spPr>
            <a:xfrm>
              <a:off x="1664093" y="1937856"/>
              <a:ext cx="1637689" cy="989308"/>
            </a:xfrm>
            <a:prstGeom prst="rect">
              <a:avLst/>
            </a:prstGeom>
          </p:spPr>
          <p:txBody>
            <a:bodyPr lIns="0" tIns="0" rIns="0" bIns="0" rtlCol="0" anchor="t">
              <a:spAutoFit/>
            </a:bodyPr>
            <a:lstStyle/>
            <a:p>
              <a:pPr algn="ctr">
                <a:lnSpc>
                  <a:spcPts val="2596"/>
                </a:lnSpc>
              </a:pPr>
              <a:r>
                <a:rPr lang="en-US" sz="1731" dirty="0">
                  <a:solidFill>
                    <a:srgbClr val="000000"/>
                  </a:solidFill>
                  <a:latin typeface="Heading Now 71-78"/>
                  <a:ea typeface="Heading Now 71-78"/>
                  <a:cs typeface="Heading Now 71-78"/>
                  <a:sym typeface="Heading Now 71-78"/>
                </a:rPr>
                <a:t>Alliance </a:t>
              </a:r>
            </a:p>
            <a:p>
              <a:pPr algn="ctr">
                <a:lnSpc>
                  <a:spcPts val="2596"/>
                </a:lnSpc>
                <a:spcBef>
                  <a:spcPct val="0"/>
                </a:spcBef>
              </a:pPr>
              <a:r>
                <a:rPr lang="en-US" sz="1731" dirty="0">
                  <a:solidFill>
                    <a:srgbClr val="000000"/>
                  </a:solidFill>
                  <a:latin typeface="Heading Now 71-78"/>
                  <a:ea typeface="Heading Now 71-78"/>
                  <a:cs typeface="Heading Now 71-78"/>
                  <a:sym typeface="Heading Now 71-78"/>
                </a:rPr>
                <a:t>forum</a:t>
              </a:r>
              <a:endParaRPr lang="en-US" sz="1855" dirty="0">
                <a:solidFill>
                  <a:srgbClr val="000000"/>
                </a:solidFill>
                <a:latin typeface="Heading Now 71-78"/>
                <a:ea typeface="Heading Now 71-78"/>
                <a:cs typeface="Heading Now 71-78"/>
                <a:sym typeface="Heading Now 71-78"/>
              </a:endParaRPr>
            </a:p>
          </p:txBody>
        </p:sp>
      </p:grpSp>
      <p:sp>
        <p:nvSpPr>
          <p:cNvPr id="44" name="TextBox 43">
            <a:extLst>
              <a:ext uri="{FF2B5EF4-FFF2-40B4-BE49-F238E27FC236}">
                <a16:creationId xmlns:a16="http://schemas.microsoft.com/office/drawing/2014/main" id="{B034A281-7577-2412-96F3-A58BC9E43AE9}"/>
              </a:ext>
            </a:extLst>
          </p:cNvPr>
          <p:cNvSpPr txBox="1"/>
          <p:nvPr/>
        </p:nvSpPr>
        <p:spPr>
          <a:xfrm>
            <a:off x="1339925" y="2183358"/>
            <a:ext cx="1516284" cy="400110"/>
          </a:xfrm>
          <a:prstGeom prst="rect">
            <a:avLst/>
          </a:prstGeom>
          <a:solidFill>
            <a:srgbClr val="82FFC9"/>
          </a:solidFill>
        </p:spPr>
        <p:txBody>
          <a:bodyPr wrap="square" rtlCol="0">
            <a:spAutoFit/>
          </a:bodyPr>
          <a:lstStyle/>
          <a:p>
            <a:pPr algn="ctr"/>
            <a:r>
              <a:rPr lang="en-SE" sz="2000" dirty="0">
                <a:solidFill>
                  <a:srgbClr val="000000"/>
                </a:solidFill>
              </a:rPr>
              <a:t>Discovery</a:t>
            </a:r>
          </a:p>
        </p:txBody>
      </p:sp>
      <p:sp>
        <p:nvSpPr>
          <p:cNvPr id="45" name="TextBox 44">
            <a:extLst>
              <a:ext uri="{FF2B5EF4-FFF2-40B4-BE49-F238E27FC236}">
                <a16:creationId xmlns:a16="http://schemas.microsoft.com/office/drawing/2014/main" id="{F2FAD96F-FD27-64EA-8378-69D350148DD1}"/>
              </a:ext>
            </a:extLst>
          </p:cNvPr>
          <p:cNvSpPr txBox="1"/>
          <p:nvPr/>
        </p:nvSpPr>
        <p:spPr>
          <a:xfrm>
            <a:off x="5337858" y="2186524"/>
            <a:ext cx="1516284" cy="400110"/>
          </a:xfrm>
          <a:prstGeom prst="rect">
            <a:avLst/>
          </a:prstGeom>
          <a:solidFill>
            <a:srgbClr val="82FFC9"/>
          </a:solidFill>
        </p:spPr>
        <p:txBody>
          <a:bodyPr wrap="square" rtlCol="0">
            <a:spAutoFit/>
          </a:bodyPr>
          <a:lstStyle/>
          <a:p>
            <a:pPr algn="ctr"/>
            <a:r>
              <a:rPr lang="en-SE" sz="2000" dirty="0">
                <a:solidFill>
                  <a:srgbClr val="000000"/>
                </a:solidFill>
              </a:rPr>
              <a:t>Redirection</a:t>
            </a:r>
          </a:p>
        </p:txBody>
      </p:sp>
      <p:sp>
        <p:nvSpPr>
          <p:cNvPr id="46" name="TextBox 45">
            <a:extLst>
              <a:ext uri="{FF2B5EF4-FFF2-40B4-BE49-F238E27FC236}">
                <a16:creationId xmlns:a16="http://schemas.microsoft.com/office/drawing/2014/main" id="{9B3BD61E-0873-A7B7-2879-13EE443283CD}"/>
              </a:ext>
            </a:extLst>
          </p:cNvPr>
          <p:cNvSpPr txBox="1"/>
          <p:nvPr/>
        </p:nvSpPr>
        <p:spPr>
          <a:xfrm>
            <a:off x="9317205" y="2191066"/>
            <a:ext cx="1516284" cy="400110"/>
          </a:xfrm>
          <a:prstGeom prst="rect">
            <a:avLst/>
          </a:prstGeom>
          <a:solidFill>
            <a:srgbClr val="82FFC9"/>
          </a:solidFill>
        </p:spPr>
        <p:txBody>
          <a:bodyPr wrap="square" rtlCol="0">
            <a:spAutoFit/>
          </a:bodyPr>
          <a:lstStyle/>
          <a:p>
            <a:pPr algn="ctr"/>
            <a:r>
              <a:rPr lang="en-SE" sz="2000" dirty="0">
                <a:solidFill>
                  <a:srgbClr val="000000"/>
                </a:solidFill>
              </a:rPr>
              <a:t>Interaction</a:t>
            </a:r>
          </a:p>
        </p:txBody>
      </p:sp>
    </p:spTree>
    <p:extLst>
      <p:ext uri="{BB962C8B-B14F-4D97-AF65-F5344CB8AC3E}">
        <p14:creationId xmlns:p14="http://schemas.microsoft.com/office/powerpoint/2010/main" val="3063834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4E6"/>
        </a:solidFill>
        <a:effectLst/>
      </p:bgPr>
    </p:bg>
    <p:spTree>
      <p:nvGrpSpPr>
        <p:cNvPr id="1" name=""/>
        <p:cNvGrpSpPr/>
        <p:nvPr/>
      </p:nvGrpSpPr>
      <p:grpSpPr>
        <a:xfrm>
          <a:off x="0" y="0"/>
          <a:ext cx="0" cy="0"/>
          <a:chOff x="0" y="0"/>
          <a:chExt cx="0" cy="0"/>
        </a:xfrm>
      </p:grpSpPr>
      <p:sp>
        <p:nvSpPr>
          <p:cNvPr id="2" name="Freeform 2"/>
          <p:cNvSpPr/>
          <p:nvPr/>
        </p:nvSpPr>
        <p:spPr>
          <a:xfrm>
            <a:off x="1095756" y="2463066"/>
            <a:ext cx="3545692" cy="2603245"/>
          </a:xfrm>
          <a:custGeom>
            <a:avLst/>
            <a:gdLst/>
            <a:ahLst/>
            <a:cxnLst/>
            <a:rect l="l" t="t" r="r" b="b"/>
            <a:pathLst>
              <a:path w="3451523" h="2472545">
                <a:moveTo>
                  <a:pt x="0" y="0"/>
                </a:moveTo>
                <a:lnTo>
                  <a:pt x="3451522" y="0"/>
                </a:lnTo>
                <a:lnTo>
                  <a:pt x="3451522" y="2472545"/>
                </a:lnTo>
                <a:lnTo>
                  <a:pt x="0" y="247254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sv-SE" sz="1558"/>
          </a:p>
        </p:txBody>
      </p:sp>
      <p:grpSp>
        <p:nvGrpSpPr>
          <p:cNvPr id="3" name="Group 3"/>
          <p:cNvGrpSpPr/>
          <p:nvPr/>
        </p:nvGrpSpPr>
        <p:grpSpPr>
          <a:xfrm>
            <a:off x="924760" y="429101"/>
            <a:ext cx="3421489" cy="1031503"/>
            <a:chOff x="0" y="-58597"/>
            <a:chExt cx="5271628" cy="1589278"/>
          </a:xfrm>
        </p:grpSpPr>
        <p:grpSp>
          <p:nvGrpSpPr>
            <p:cNvPr id="4" name="Group 4"/>
            <p:cNvGrpSpPr/>
            <p:nvPr/>
          </p:nvGrpSpPr>
          <p:grpSpPr>
            <a:xfrm>
              <a:off x="0" y="-58597"/>
              <a:ext cx="5271628" cy="1589278"/>
              <a:chOff x="0" y="-28575"/>
              <a:chExt cx="2570718" cy="775014"/>
            </a:xfrm>
          </p:grpSpPr>
          <p:sp>
            <p:nvSpPr>
              <p:cNvPr id="5" name="Freeform 5"/>
              <p:cNvSpPr/>
              <p:nvPr/>
            </p:nvSpPr>
            <p:spPr>
              <a:xfrm>
                <a:off x="0" y="0"/>
                <a:ext cx="2570718" cy="603397"/>
              </a:xfrm>
              <a:custGeom>
                <a:avLst/>
                <a:gdLst/>
                <a:ahLst/>
                <a:cxnLst/>
                <a:rect l="l" t="t" r="r" b="b"/>
                <a:pathLst>
                  <a:path w="2570718" h="746439">
                    <a:moveTo>
                      <a:pt x="23244" y="0"/>
                    </a:moveTo>
                    <a:lnTo>
                      <a:pt x="2547474" y="0"/>
                    </a:lnTo>
                    <a:cubicBezTo>
                      <a:pt x="2553639" y="0"/>
                      <a:pt x="2559551" y="2449"/>
                      <a:pt x="2563910" y="6808"/>
                    </a:cubicBezTo>
                    <a:cubicBezTo>
                      <a:pt x="2568269" y="11167"/>
                      <a:pt x="2570718" y="17079"/>
                      <a:pt x="2570718" y="23244"/>
                    </a:cubicBezTo>
                    <a:lnTo>
                      <a:pt x="2570718" y="723195"/>
                    </a:lnTo>
                    <a:cubicBezTo>
                      <a:pt x="2570718" y="736032"/>
                      <a:pt x="2560312" y="746439"/>
                      <a:pt x="2547474" y="746439"/>
                    </a:cubicBezTo>
                    <a:lnTo>
                      <a:pt x="23244" y="746439"/>
                    </a:lnTo>
                    <a:cubicBezTo>
                      <a:pt x="17079" y="746439"/>
                      <a:pt x="11167" y="743990"/>
                      <a:pt x="6808" y="739631"/>
                    </a:cubicBezTo>
                    <a:cubicBezTo>
                      <a:pt x="2449" y="735272"/>
                      <a:pt x="0" y="729360"/>
                      <a:pt x="0" y="723195"/>
                    </a:cubicBezTo>
                    <a:lnTo>
                      <a:pt x="0" y="23244"/>
                    </a:lnTo>
                    <a:cubicBezTo>
                      <a:pt x="0" y="17079"/>
                      <a:pt x="2449" y="11167"/>
                      <a:pt x="6808" y="6808"/>
                    </a:cubicBezTo>
                    <a:cubicBezTo>
                      <a:pt x="11167" y="2449"/>
                      <a:pt x="17079" y="0"/>
                      <a:pt x="23244" y="0"/>
                    </a:cubicBezTo>
                    <a:close/>
                  </a:path>
                </a:pathLst>
              </a:custGeom>
              <a:solidFill>
                <a:srgbClr val="260387"/>
              </a:solidFill>
              <a:ln w="28575" cap="sq">
                <a:solidFill>
                  <a:srgbClr val="260387"/>
                </a:solidFill>
                <a:prstDash val="solid"/>
                <a:miter/>
              </a:ln>
            </p:spPr>
            <p:txBody>
              <a:bodyPr/>
              <a:lstStyle/>
              <a:p>
                <a:endParaRPr lang="sv-SE" sz="1558"/>
              </a:p>
            </p:txBody>
          </p:sp>
          <p:sp>
            <p:nvSpPr>
              <p:cNvPr id="6" name="TextBox 6"/>
              <p:cNvSpPr txBox="1"/>
              <p:nvPr/>
            </p:nvSpPr>
            <p:spPr>
              <a:xfrm>
                <a:off x="0" y="-28575"/>
                <a:ext cx="2570718" cy="775014"/>
              </a:xfrm>
              <a:prstGeom prst="rect">
                <a:avLst/>
              </a:prstGeom>
            </p:spPr>
            <p:txBody>
              <a:bodyPr lIns="33704" tIns="33704" rIns="33704" bIns="33704" rtlCol="0" anchor="ctr"/>
              <a:lstStyle/>
              <a:p>
                <a:pPr algn="ctr">
                  <a:lnSpc>
                    <a:spcPts val="1518"/>
                  </a:lnSpc>
                </a:pPr>
                <a:endParaRPr sz="1558"/>
              </a:p>
            </p:txBody>
          </p:sp>
        </p:grpSp>
        <p:grpSp>
          <p:nvGrpSpPr>
            <p:cNvPr id="7" name="Group 7"/>
            <p:cNvGrpSpPr/>
            <p:nvPr/>
          </p:nvGrpSpPr>
          <p:grpSpPr>
            <a:xfrm>
              <a:off x="0" y="-58597"/>
              <a:ext cx="5271628" cy="1589278"/>
              <a:chOff x="0" y="-28575"/>
              <a:chExt cx="2570718" cy="775014"/>
            </a:xfrm>
          </p:grpSpPr>
          <p:sp>
            <p:nvSpPr>
              <p:cNvPr id="8" name="Freeform 8"/>
              <p:cNvSpPr/>
              <p:nvPr/>
            </p:nvSpPr>
            <p:spPr>
              <a:xfrm>
                <a:off x="0" y="0"/>
                <a:ext cx="2570718" cy="603397"/>
              </a:xfrm>
              <a:custGeom>
                <a:avLst/>
                <a:gdLst/>
                <a:ahLst/>
                <a:cxnLst/>
                <a:rect l="l" t="t" r="r" b="b"/>
                <a:pathLst>
                  <a:path w="2570718" h="746439">
                    <a:moveTo>
                      <a:pt x="23244" y="0"/>
                    </a:moveTo>
                    <a:lnTo>
                      <a:pt x="2547474" y="0"/>
                    </a:lnTo>
                    <a:cubicBezTo>
                      <a:pt x="2553639" y="0"/>
                      <a:pt x="2559551" y="2449"/>
                      <a:pt x="2563910" y="6808"/>
                    </a:cubicBezTo>
                    <a:cubicBezTo>
                      <a:pt x="2568269" y="11167"/>
                      <a:pt x="2570718" y="17079"/>
                      <a:pt x="2570718" y="23244"/>
                    </a:cubicBezTo>
                    <a:lnTo>
                      <a:pt x="2570718" y="723195"/>
                    </a:lnTo>
                    <a:cubicBezTo>
                      <a:pt x="2570718" y="736032"/>
                      <a:pt x="2560312" y="746439"/>
                      <a:pt x="2547474" y="746439"/>
                    </a:cubicBezTo>
                    <a:lnTo>
                      <a:pt x="23244" y="746439"/>
                    </a:lnTo>
                    <a:cubicBezTo>
                      <a:pt x="17079" y="746439"/>
                      <a:pt x="11167" y="743990"/>
                      <a:pt x="6808" y="739631"/>
                    </a:cubicBezTo>
                    <a:cubicBezTo>
                      <a:pt x="2449" y="735272"/>
                      <a:pt x="0" y="729360"/>
                      <a:pt x="0" y="723195"/>
                    </a:cubicBezTo>
                    <a:lnTo>
                      <a:pt x="0" y="23244"/>
                    </a:lnTo>
                    <a:cubicBezTo>
                      <a:pt x="0" y="17079"/>
                      <a:pt x="2449" y="11167"/>
                      <a:pt x="6808" y="6808"/>
                    </a:cubicBezTo>
                    <a:cubicBezTo>
                      <a:pt x="11167" y="2449"/>
                      <a:pt x="17079" y="0"/>
                      <a:pt x="23244" y="0"/>
                    </a:cubicBezTo>
                    <a:close/>
                  </a:path>
                </a:pathLst>
              </a:custGeom>
              <a:solidFill>
                <a:srgbClr val="260387"/>
              </a:solidFill>
              <a:ln w="28575" cap="sq">
                <a:solidFill>
                  <a:srgbClr val="260387"/>
                </a:solidFill>
                <a:prstDash val="solid"/>
                <a:miter/>
              </a:ln>
            </p:spPr>
            <p:txBody>
              <a:bodyPr/>
              <a:lstStyle/>
              <a:p>
                <a:endParaRPr lang="sv-SE" sz="1558"/>
              </a:p>
            </p:txBody>
          </p:sp>
          <p:sp>
            <p:nvSpPr>
              <p:cNvPr id="9" name="TextBox 9"/>
              <p:cNvSpPr txBox="1"/>
              <p:nvPr/>
            </p:nvSpPr>
            <p:spPr>
              <a:xfrm>
                <a:off x="0" y="-28575"/>
                <a:ext cx="2570718" cy="775014"/>
              </a:xfrm>
              <a:prstGeom prst="rect">
                <a:avLst/>
              </a:prstGeom>
            </p:spPr>
            <p:txBody>
              <a:bodyPr lIns="33704" tIns="33704" rIns="33704" bIns="33704" rtlCol="0" anchor="ctr"/>
              <a:lstStyle/>
              <a:p>
                <a:pPr algn="ctr">
                  <a:lnSpc>
                    <a:spcPts val="1518"/>
                  </a:lnSpc>
                </a:pPr>
                <a:endParaRPr sz="1558"/>
              </a:p>
            </p:txBody>
          </p:sp>
        </p:grpSp>
        <p:sp>
          <p:nvSpPr>
            <p:cNvPr id="10" name="TextBox 10"/>
            <p:cNvSpPr txBox="1"/>
            <p:nvPr/>
          </p:nvSpPr>
          <p:spPr>
            <a:xfrm>
              <a:off x="0" y="127145"/>
              <a:ext cx="5271628" cy="977254"/>
            </a:xfrm>
            <a:prstGeom prst="rect">
              <a:avLst/>
            </a:prstGeom>
          </p:spPr>
          <p:txBody>
            <a:bodyPr lIns="0" tIns="0" rIns="0" bIns="0" rtlCol="0" anchor="t">
              <a:spAutoFit/>
            </a:bodyPr>
            <a:lstStyle/>
            <a:p>
              <a:pPr algn="ctr">
                <a:lnSpc>
                  <a:spcPts val="5096"/>
                </a:lnSpc>
              </a:pPr>
              <a:r>
                <a:rPr lang="en-US" sz="4247" spc="199" dirty="0">
                  <a:solidFill>
                    <a:srgbClr val="FFFFFF"/>
                  </a:solidFill>
                  <a:latin typeface="Heading Now 71-78"/>
                  <a:ea typeface="Heading Now 71-78"/>
                  <a:cs typeface="Heading Now 71-78"/>
                  <a:sym typeface="Heading Now 71-78"/>
                </a:rPr>
                <a:t>Discovery</a:t>
              </a:r>
            </a:p>
          </p:txBody>
        </p:sp>
      </p:grpSp>
      <p:sp>
        <p:nvSpPr>
          <p:cNvPr id="11" name="Freeform 11"/>
          <p:cNvSpPr/>
          <p:nvPr/>
        </p:nvSpPr>
        <p:spPr>
          <a:xfrm>
            <a:off x="5547722" y="3998731"/>
            <a:ext cx="1297786" cy="1329359"/>
          </a:xfrm>
          <a:custGeom>
            <a:avLst/>
            <a:gdLst/>
            <a:ahLst/>
            <a:cxnLst/>
            <a:rect l="l" t="t" r="r" b="b"/>
            <a:pathLst>
              <a:path w="1499664" h="1536148">
                <a:moveTo>
                  <a:pt x="0" y="0"/>
                </a:moveTo>
                <a:lnTo>
                  <a:pt x="1499664" y="0"/>
                </a:lnTo>
                <a:lnTo>
                  <a:pt x="1499664" y="1536148"/>
                </a:lnTo>
                <a:lnTo>
                  <a:pt x="0" y="15361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sv-SE" sz="1558"/>
          </a:p>
        </p:txBody>
      </p:sp>
      <p:sp>
        <p:nvSpPr>
          <p:cNvPr id="12" name="Freeform 12"/>
          <p:cNvSpPr/>
          <p:nvPr/>
        </p:nvSpPr>
        <p:spPr>
          <a:xfrm>
            <a:off x="5547722" y="1846151"/>
            <a:ext cx="1297786" cy="1187475"/>
          </a:xfrm>
          <a:custGeom>
            <a:avLst/>
            <a:gdLst/>
            <a:ahLst/>
            <a:cxnLst/>
            <a:rect l="l" t="t" r="r" b="b"/>
            <a:pathLst>
              <a:path w="1499664" h="1372193">
                <a:moveTo>
                  <a:pt x="0" y="0"/>
                </a:moveTo>
                <a:lnTo>
                  <a:pt x="1499664" y="0"/>
                </a:lnTo>
                <a:lnTo>
                  <a:pt x="1499664" y="1372193"/>
                </a:lnTo>
                <a:lnTo>
                  <a:pt x="0" y="137219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sv-SE" sz="1558"/>
          </a:p>
        </p:txBody>
      </p:sp>
      <p:sp>
        <p:nvSpPr>
          <p:cNvPr id="13" name="TextBox 13"/>
          <p:cNvSpPr txBox="1"/>
          <p:nvPr/>
        </p:nvSpPr>
        <p:spPr>
          <a:xfrm>
            <a:off x="7186990" y="1804937"/>
            <a:ext cx="4316280" cy="1278363"/>
          </a:xfrm>
          <a:prstGeom prst="rect">
            <a:avLst/>
          </a:prstGeom>
        </p:spPr>
        <p:txBody>
          <a:bodyPr wrap="square" lIns="0" tIns="0" rIns="0" bIns="0" rtlCol="0" anchor="t">
            <a:spAutoFit/>
          </a:bodyPr>
          <a:lstStyle/>
          <a:p>
            <a:pPr>
              <a:lnSpc>
                <a:spcPts val="2491"/>
              </a:lnSpc>
            </a:pPr>
            <a:r>
              <a:rPr lang="en-US" sz="2077" b="1" spc="97" dirty="0">
                <a:solidFill>
                  <a:srgbClr val="000000"/>
                </a:solidFill>
                <a:latin typeface="DM Sans" pitchFamily="2" charset="77"/>
                <a:ea typeface="Heading Now 71-78 Bold"/>
                <a:cs typeface="Heading Now 71-78 Bold"/>
                <a:sym typeface="Heading Now 71-78 Bold"/>
              </a:rPr>
              <a:t>Course catalogue</a:t>
            </a:r>
          </a:p>
          <a:p>
            <a:pPr>
              <a:lnSpc>
                <a:spcPts val="2491"/>
              </a:lnSpc>
            </a:pPr>
            <a:r>
              <a:rPr lang="en-US" sz="2077" spc="97" dirty="0">
                <a:solidFill>
                  <a:srgbClr val="000000"/>
                </a:solidFill>
                <a:latin typeface="DM Sans" pitchFamily="2" charset="77"/>
                <a:ea typeface="Heading Now 71-78"/>
                <a:cs typeface="Heading Now 71-78"/>
                <a:sym typeface="Heading Now 71-78"/>
              </a:rPr>
              <a:t>Browse through our extensive library of courses from partner universities and apply online</a:t>
            </a:r>
          </a:p>
        </p:txBody>
      </p:sp>
      <p:sp>
        <p:nvSpPr>
          <p:cNvPr id="14" name="TextBox 14"/>
          <p:cNvSpPr txBox="1"/>
          <p:nvPr/>
        </p:nvSpPr>
        <p:spPr>
          <a:xfrm>
            <a:off x="7186990" y="3957518"/>
            <a:ext cx="3722799" cy="2240165"/>
          </a:xfrm>
          <a:prstGeom prst="rect">
            <a:avLst/>
          </a:prstGeom>
        </p:spPr>
        <p:txBody>
          <a:bodyPr wrap="square" lIns="0" tIns="0" rIns="0" bIns="0" rtlCol="0" anchor="t">
            <a:spAutoFit/>
          </a:bodyPr>
          <a:lstStyle/>
          <a:p>
            <a:pPr algn="just">
              <a:lnSpc>
                <a:spcPts val="2491"/>
              </a:lnSpc>
              <a:spcBef>
                <a:spcPct val="0"/>
              </a:spcBef>
            </a:pPr>
            <a:r>
              <a:rPr lang="en-US" sz="2077" b="1" spc="97" dirty="0">
                <a:solidFill>
                  <a:srgbClr val="000000"/>
                </a:solidFill>
                <a:latin typeface="DM Sans" pitchFamily="2" charset="77"/>
                <a:ea typeface="Heading Now 71-78 Bold"/>
                <a:cs typeface="Heading Now 71-78 Bold"/>
                <a:sym typeface="Heading Now 71-78 Bold"/>
              </a:rPr>
              <a:t>Filter courses by:</a:t>
            </a:r>
          </a:p>
          <a:p>
            <a:pPr algn="just">
              <a:lnSpc>
                <a:spcPts val="2491"/>
              </a:lnSpc>
            </a:pPr>
            <a:r>
              <a:rPr lang="en-US" sz="2077" spc="97" dirty="0">
                <a:solidFill>
                  <a:srgbClr val="000000"/>
                </a:solidFill>
                <a:latin typeface="DM Sans" pitchFamily="2" charset="77"/>
                <a:ea typeface="Heading Now 71-78"/>
                <a:cs typeface="Heading Now 71-78"/>
                <a:sym typeface="Heading Now 71-78"/>
              </a:rPr>
              <a:t>skill level</a:t>
            </a:r>
          </a:p>
          <a:p>
            <a:pPr algn="just">
              <a:lnSpc>
                <a:spcPts val="2491"/>
              </a:lnSpc>
            </a:pPr>
            <a:r>
              <a:rPr lang="en-US" sz="2077" spc="97" dirty="0">
                <a:solidFill>
                  <a:srgbClr val="000000"/>
                </a:solidFill>
                <a:latin typeface="DM Sans" pitchFamily="2" charset="77"/>
                <a:ea typeface="Heading Now 71-78"/>
                <a:cs typeface="Heading Now 71-78"/>
                <a:sym typeface="Heading Now 71-78"/>
              </a:rPr>
              <a:t>interest or industry</a:t>
            </a:r>
          </a:p>
          <a:p>
            <a:pPr algn="just">
              <a:lnSpc>
                <a:spcPts val="2491"/>
              </a:lnSpc>
            </a:pPr>
            <a:r>
              <a:rPr lang="en-US" sz="2077" spc="97" dirty="0">
                <a:solidFill>
                  <a:srgbClr val="000000"/>
                </a:solidFill>
                <a:latin typeface="DM Sans" pitchFamily="2" charset="77"/>
                <a:ea typeface="Heading Now 71-78"/>
                <a:cs typeface="Heading Now 71-78"/>
                <a:sym typeface="Heading Now 71-78"/>
              </a:rPr>
              <a:t>course format</a:t>
            </a:r>
          </a:p>
          <a:p>
            <a:pPr algn="just">
              <a:lnSpc>
                <a:spcPts val="2491"/>
              </a:lnSpc>
            </a:pPr>
            <a:r>
              <a:rPr lang="en-US" sz="2077" spc="97" dirty="0">
                <a:solidFill>
                  <a:srgbClr val="000000"/>
                </a:solidFill>
                <a:latin typeface="DM Sans" pitchFamily="2" charset="77"/>
                <a:ea typeface="Heading Now 71-78"/>
                <a:cs typeface="Heading Now 71-78"/>
                <a:sym typeface="Heading Now 71-78"/>
              </a:rPr>
              <a:t>host university</a:t>
            </a:r>
          </a:p>
          <a:p>
            <a:pPr algn="just">
              <a:lnSpc>
                <a:spcPts val="2491"/>
              </a:lnSpc>
            </a:pPr>
            <a:r>
              <a:rPr lang="en-US" sz="2077" spc="97" dirty="0">
                <a:solidFill>
                  <a:srgbClr val="000000"/>
                </a:solidFill>
                <a:latin typeface="DM Sans" pitchFamily="2" charset="77"/>
                <a:ea typeface="Heading Now 71-78"/>
                <a:cs typeface="Heading Now 71-78"/>
                <a:sym typeface="Heading Now 71-78"/>
              </a:rPr>
              <a:t>description</a:t>
            </a:r>
          </a:p>
          <a:p>
            <a:pPr algn="just">
              <a:lnSpc>
                <a:spcPts val="2491"/>
              </a:lnSpc>
            </a:pPr>
            <a:r>
              <a:rPr lang="en-US" sz="2077" spc="97" dirty="0">
                <a:solidFill>
                  <a:srgbClr val="000000"/>
                </a:solidFill>
                <a:latin typeface="DM Sans" pitchFamily="2" charset="77"/>
                <a:ea typeface="Heading Now 71-78"/>
                <a:cs typeface="Heading Now 71-78"/>
                <a:sym typeface="Heading Now 71-78"/>
              </a:rPr>
              <a:t>number of credits</a:t>
            </a:r>
          </a:p>
        </p:txBody>
      </p:sp>
      <p:sp>
        <p:nvSpPr>
          <p:cNvPr id="20" name="TextBox 19">
            <a:extLst>
              <a:ext uri="{FF2B5EF4-FFF2-40B4-BE49-F238E27FC236}">
                <a16:creationId xmlns:a16="http://schemas.microsoft.com/office/drawing/2014/main" id="{78CA117B-F1DD-DD5A-24C5-ABB2A3785F28}"/>
              </a:ext>
            </a:extLst>
          </p:cNvPr>
          <p:cNvSpPr txBox="1"/>
          <p:nvPr/>
        </p:nvSpPr>
        <p:spPr>
          <a:xfrm>
            <a:off x="148673" y="1422358"/>
            <a:ext cx="4996815" cy="707886"/>
          </a:xfrm>
          <a:prstGeom prst="rect">
            <a:avLst/>
          </a:prstGeom>
          <a:noFill/>
        </p:spPr>
        <p:txBody>
          <a:bodyPr wrap="square" rtlCol="0">
            <a:spAutoFit/>
          </a:bodyPr>
          <a:lstStyle/>
          <a:p>
            <a:pPr algn="ctr"/>
            <a:r>
              <a:rPr lang="en-SE" sz="2000" dirty="0"/>
              <a:t>Centralised discovery, federated ownership</a:t>
            </a:r>
          </a:p>
        </p:txBody>
      </p:sp>
      <p:grpSp>
        <p:nvGrpSpPr>
          <p:cNvPr id="21" name="Group 15">
            <a:extLst>
              <a:ext uri="{FF2B5EF4-FFF2-40B4-BE49-F238E27FC236}">
                <a16:creationId xmlns:a16="http://schemas.microsoft.com/office/drawing/2014/main" id="{99F12D95-1A46-5068-183F-15DA4AEC2308}"/>
              </a:ext>
            </a:extLst>
          </p:cNvPr>
          <p:cNvGrpSpPr/>
          <p:nvPr/>
        </p:nvGrpSpPr>
        <p:grpSpPr>
          <a:xfrm>
            <a:off x="1138267" y="5328090"/>
            <a:ext cx="3017626" cy="616515"/>
            <a:chOff x="0" y="-62391"/>
            <a:chExt cx="4023501" cy="822020"/>
          </a:xfrm>
        </p:grpSpPr>
        <p:grpSp>
          <p:nvGrpSpPr>
            <p:cNvPr id="22" name="Group 16">
              <a:extLst>
                <a:ext uri="{FF2B5EF4-FFF2-40B4-BE49-F238E27FC236}">
                  <a16:creationId xmlns:a16="http://schemas.microsoft.com/office/drawing/2014/main" id="{C8F18D20-3873-7E72-9431-D211DAB88E5C}"/>
                </a:ext>
              </a:extLst>
            </p:cNvPr>
            <p:cNvGrpSpPr/>
            <p:nvPr/>
          </p:nvGrpSpPr>
          <p:grpSpPr>
            <a:xfrm>
              <a:off x="0" y="-62391"/>
              <a:ext cx="4023501" cy="822020"/>
              <a:chOff x="0" y="-28575"/>
              <a:chExt cx="1842769" cy="376486"/>
            </a:xfrm>
          </p:grpSpPr>
          <p:sp>
            <p:nvSpPr>
              <p:cNvPr id="24" name="Freeform 17">
                <a:extLst>
                  <a:ext uri="{FF2B5EF4-FFF2-40B4-BE49-F238E27FC236}">
                    <a16:creationId xmlns:a16="http://schemas.microsoft.com/office/drawing/2014/main" id="{91AEF18B-A3B7-0796-C9B8-0A6784716FA5}"/>
                  </a:ext>
                </a:extLst>
              </p:cNvPr>
              <p:cNvSpPr/>
              <p:nvPr/>
            </p:nvSpPr>
            <p:spPr>
              <a:xfrm>
                <a:off x="0" y="0"/>
                <a:ext cx="1842769" cy="284472"/>
              </a:xfrm>
              <a:custGeom>
                <a:avLst/>
                <a:gdLst/>
                <a:ahLst/>
                <a:cxnLst/>
                <a:rect l="l" t="t" r="r" b="b"/>
                <a:pathLst>
                  <a:path w="1842769" h="347911">
                    <a:moveTo>
                      <a:pt x="38484" y="0"/>
                    </a:moveTo>
                    <a:lnTo>
                      <a:pt x="1804286" y="0"/>
                    </a:lnTo>
                    <a:cubicBezTo>
                      <a:pt x="1814492" y="0"/>
                      <a:pt x="1824281" y="4055"/>
                      <a:pt x="1831498" y="11272"/>
                    </a:cubicBezTo>
                    <a:cubicBezTo>
                      <a:pt x="1838715" y="18489"/>
                      <a:pt x="1842769" y="28277"/>
                      <a:pt x="1842769" y="38484"/>
                    </a:cubicBezTo>
                    <a:lnTo>
                      <a:pt x="1842769" y="309428"/>
                    </a:lnTo>
                    <a:cubicBezTo>
                      <a:pt x="1842769" y="330682"/>
                      <a:pt x="1825540" y="347911"/>
                      <a:pt x="1804286" y="347911"/>
                    </a:cubicBezTo>
                    <a:lnTo>
                      <a:pt x="38484" y="347911"/>
                    </a:lnTo>
                    <a:cubicBezTo>
                      <a:pt x="28277" y="347911"/>
                      <a:pt x="18489" y="343857"/>
                      <a:pt x="11272" y="336640"/>
                    </a:cubicBezTo>
                    <a:cubicBezTo>
                      <a:pt x="4055" y="329423"/>
                      <a:pt x="0" y="319634"/>
                      <a:pt x="0" y="309428"/>
                    </a:cubicBezTo>
                    <a:lnTo>
                      <a:pt x="0" y="38484"/>
                    </a:lnTo>
                    <a:cubicBezTo>
                      <a:pt x="0" y="28277"/>
                      <a:pt x="4055" y="18489"/>
                      <a:pt x="11272" y="11272"/>
                    </a:cubicBezTo>
                    <a:cubicBezTo>
                      <a:pt x="18489" y="4055"/>
                      <a:pt x="28277" y="0"/>
                      <a:pt x="38484" y="0"/>
                    </a:cubicBezTo>
                    <a:close/>
                  </a:path>
                </a:pathLst>
              </a:custGeom>
              <a:solidFill>
                <a:srgbClr val="82FFC8"/>
              </a:solidFill>
              <a:ln w="28575" cap="sq">
                <a:solidFill>
                  <a:srgbClr val="280687"/>
                </a:solidFill>
                <a:prstDash val="solid"/>
                <a:miter/>
              </a:ln>
            </p:spPr>
            <p:txBody>
              <a:bodyPr/>
              <a:lstStyle/>
              <a:p>
                <a:endParaRPr lang="sv-SE"/>
              </a:p>
            </p:txBody>
          </p:sp>
          <p:sp>
            <p:nvSpPr>
              <p:cNvPr id="25" name="TextBox 18">
                <a:extLst>
                  <a:ext uri="{FF2B5EF4-FFF2-40B4-BE49-F238E27FC236}">
                    <a16:creationId xmlns:a16="http://schemas.microsoft.com/office/drawing/2014/main" id="{FB775578-BF34-29CB-9EA2-E5FFF65B020F}"/>
                  </a:ext>
                </a:extLst>
              </p:cNvPr>
              <p:cNvSpPr txBox="1"/>
              <p:nvPr/>
            </p:nvSpPr>
            <p:spPr>
              <a:xfrm>
                <a:off x="0" y="-28575"/>
                <a:ext cx="1842769" cy="376486"/>
              </a:xfrm>
              <a:prstGeom prst="rect">
                <a:avLst/>
              </a:prstGeom>
            </p:spPr>
            <p:txBody>
              <a:bodyPr lIns="32816" tIns="32816" rIns="32816" bIns="32816" rtlCol="0" anchor="ctr"/>
              <a:lstStyle/>
              <a:p>
                <a:pPr algn="ctr">
                  <a:lnSpc>
                    <a:spcPts val="1754"/>
                  </a:lnSpc>
                </a:pPr>
                <a:endParaRPr/>
              </a:p>
            </p:txBody>
          </p:sp>
        </p:grpSp>
        <p:sp>
          <p:nvSpPr>
            <p:cNvPr id="23" name="TextBox 19">
              <a:extLst>
                <a:ext uri="{FF2B5EF4-FFF2-40B4-BE49-F238E27FC236}">
                  <a16:creationId xmlns:a16="http://schemas.microsoft.com/office/drawing/2014/main" id="{AA6A42B9-63C2-3EE1-3920-C5BF11AF3FE7}"/>
                </a:ext>
              </a:extLst>
            </p:cNvPr>
            <p:cNvSpPr txBox="1"/>
            <p:nvPr/>
          </p:nvSpPr>
          <p:spPr>
            <a:xfrm>
              <a:off x="98815" y="90890"/>
              <a:ext cx="3825871" cy="530225"/>
            </a:xfrm>
            <a:prstGeom prst="rect">
              <a:avLst/>
            </a:prstGeom>
          </p:spPr>
          <p:txBody>
            <a:bodyPr lIns="0" tIns="0" rIns="0" bIns="0" rtlCol="0" anchor="t">
              <a:spAutoFit/>
            </a:bodyPr>
            <a:lstStyle/>
            <a:p>
              <a:pPr algn="ctr">
                <a:lnSpc>
                  <a:spcPts val="2860"/>
                </a:lnSpc>
              </a:pPr>
              <a:r>
                <a:rPr lang="en-US" sz="2383" spc="112" dirty="0">
                  <a:solidFill>
                    <a:srgbClr val="000000"/>
                  </a:solidFill>
                  <a:latin typeface="Heading Now 71-78"/>
                  <a:ea typeface="Heading Now 71-78"/>
                  <a:cs typeface="Heading Now 71-78"/>
                  <a:sym typeface="Heading Now 71-78"/>
                </a:rPr>
                <a:t>Credit courses</a:t>
              </a:r>
            </a:p>
          </p:txBody>
        </p:sp>
      </p:grpSp>
      <p:grpSp>
        <p:nvGrpSpPr>
          <p:cNvPr id="26" name="Group 11">
            <a:extLst>
              <a:ext uri="{FF2B5EF4-FFF2-40B4-BE49-F238E27FC236}">
                <a16:creationId xmlns:a16="http://schemas.microsoft.com/office/drawing/2014/main" id="{53BE1825-B0B8-62ED-8BF7-9878F3609E8B}"/>
              </a:ext>
            </a:extLst>
          </p:cNvPr>
          <p:cNvGrpSpPr/>
          <p:nvPr/>
        </p:nvGrpSpPr>
        <p:grpSpPr>
          <a:xfrm>
            <a:off x="799489" y="5974260"/>
            <a:ext cx="3695179" cy="668170"/>
            <a:chOff x="0" y="-61594"/>
            <a:chExt cx="4926906" cy="890892"/>
          </a:xfrm>
        </p:grpSpPr>
        <p:grpSp>
          <p:nvGrpSpPr>
            <p:cNvPr id="27" name="Group 12">
              <a:extLst>
                <a:ext uri="{FF2B5EF4-FFF2-40B4-BE49-F238E27FC236}">
                  <a16:creationId xmlns:a16="http://schemas.microsoft.com/office/drawing/2014/main" id="{77859FC1-0748-3BA9-0208-3A8AB88E0DE9}"/>
                </a:ext>
              </a:extLst>
            </p:cNvPr>
            <p:cNvGrpSpPr/>
            <p:nvPr/>
          </p:nvGrpSpPr>
          <p:grpSpPr>
            <a:xfrm>
              <a:off x="0" y="-61594"/>
              <a:ext cx="4926906" cy="890892"/>
              <a:chOff x="0" y="-28575"/>
              <a:chExt cx="2285709" cy="413306"/>
            </a:xfrm>
          </p:grpSpPr>
          <p:sp>
            <p:nvSpPr>
              <p:cNvPr id="29" name="Freeform 13">
                <a:extLst>
                  <a:ext uri="{FF2B5EF4-FFF2-40B4-BE49-F238E27FC236}">
                    <a16:creationId xmlns:a16="http://schemas.microsoft.com/office/drawing/2014/main" id="{D7DAE35E-A947-7221-DD15-3FBA26A440B9}"/>
                  </a:ext>
                </a:extLst>
              </p:cNvPr>
              <p:cNvSpPr/>
              <p:nvPr/>
            </p:nvSpPr>
            <p:spPr>
              <a:xfrm>
                <a:off x="0" y="0"/>
                <a:ext cx="2285709" cy="301365"/>
              </a:xfrm>
              <a:custGeom>
                <a:avLst/>
                <a:gdLst/>
                <a:ahLst/>
                <a:cxnLst/>
                <a:rect l="l" t="t" r="r" b="b"/>
                <a:pathLst>
                  <a:path w="2285709" h="384731">
                    <a:moveTo>
                      <a:pt x="31427" y="0"/>
                    </a:moveTo>
                    <a:lnTo>
                      <a:pt x="2254282" y="0"/>
                    </a:lnTo>
                    <a:cubicBezTo>
                      <a:pt x="2271638" y="0"/>
                      <a:pt x="2285709" y="14070"/>
                      <a:pt x="2285709" y="31427"/>
                    </a:cubicBezTo>
                    <a:lnTo>
                      <a:pt x="2285709" y="353304"/>
                    </a:lnTo>
                    <a:cubicBezTo>
                      <a:pt x="2285709" y="370661"/>
                      <a:pt x="2271638" y="384731"/>
                      <a:pt x="2254282" y="384731"/>
                    </a:cubicBezTo>
                    <a:lnTo>
                      <a:pt x="31427" y="384731"/>
                    </a:lnTo>
                    <a:cubicBezTo>
                      <a:pt x="23092" y="384731"/>
                      <a:pt x="15099" y="381420"/>
                      <a:pt x="9205" y="375526"/>
                    </a:cubicBezTo>
                    <a:cubicBezTo>
                      <a:pt x="3311" y="369633"/>
                      <a:pt x="0" y="361639"/>
                      <a:pt x="0" y="353304"/>
                    </a:cubicBezTo>
                    <a:lnTo>
                      <a:pt x="0" y="31427"/>
                    </a:lnTo>
                    <a:cubicBezTo>
                      <a:pt x="0" y="14070"/>
                      <a:pt x="14070" y="0"/>
                      <a:pt x="31427" y="0"/>
                    </a:cubicBezTo>
                    <a:close/>
                  </a:path>
                </a:pathLst>
              </a:custGeom>
              <a:solidFill>
                <a:srgbClr val="82FFC8"/>
              </a:solidFill>
              <a:ln w="28575" cap="sq">
                <a:solidFill>
                  <a:srgbClr val="280687"/>
                </a:solidFill>
                <a:prstDash val="solid"/>
                <a:miter/>
              </a:ln>
            </p:spPr>
            <p:txBody>
              <a:bodyPr/>
              <a:lstStyle/>
              <a:p>
                <a:endParaRPr lang="sv-SE"/>
              </a:p>
            </p:txBody>
          </p:sp>
          <p:sp>
            <p:nvSpPr>
              <p:cNvPr id="30" name="TextBox 14">
                <a:extLst>
                  <a:ext uri="{FF2B5EF4-FFF2-40B4-BE49-F238E27FC236}">
                    <a16:creationId xmlns:a16="http://schemas.microsoft.com/office/drawing/2014/main" id="{AA77EC8A-0054-20E9-ACE8-FBF3F303F25C}"/>
                  </a:ext>
                </a:extLst>
              </p:cNvPr>
              <p:cNvSpPr txBox="1"/>
              <p:nvPr/>
            </p:nvSpPr>
            <p:spPr>
              <a:xfrm>
                <a:off x="0" y="-28575"/>
                <a:ext cx="2285709" cy="413306"/>
              </a:xfrm>
              <a:prstGeom prst="rect">
                <a:avLst/>
              </a:prstGeom>
            </p:spPr>
            <p:txBody>
              <a:bodyPr lIns="32397" tIns="32397" rIns="32397" bIns="32397" rtlCol="0" anchor="ctr"/>
              <a:lstStyle/>
              <a:p>
                <a:pPr algn="ctr">
                  <a:lnSpc>
                    <a:spcPts val="1754"/>
                  </a:lnSpc>
                </a:pPr>
                <a:endParaRPr/>
              </a:p>
            </p:txBody>
          </p:sp>
        </p:grpSp>
        <p:sp>
          <p:nvSpPr>
            <p:cNvPr id="28" name="TextBox 15">
              <a:extLst>
                <a:ext uri="{FF2B5EF4-FFF2-40B4-BE49-F238E27FC236}">
                  <a16:creationId xmlns:a16="http://schemas.microsoft.com/office/drawing/2014/main" id="{71E0E458-7C8D-589D-1AB7-C4057A4777AD}"/>
                </a:ext>
              </a:extLst>
            </p:cNvPr>
            <p:cNvSpPr txBox="1"/>
            <p:nvPr/>
          </p:nvSpPr>
          <p:spPr>
            <a:xfrm>
              <a:off x="151900" y="122548"/>
              <a:ext cx="4623107" cy="478763"/>
            </a:xfrm>
            <a:prstGeom prst="rect">
              <a:avLst/>
            </a:prstGeom>
          </p:spPr>
          <p:txBody>
            <a:bodyPr lIns="0" tIns="0" rIns="0" bIns="0" rtlCol="0" anchor="t">
              <a:spAutoFit/>
            </a:bodyPr>
            <a:lstStyle/>
            <a:p>
              <a:pPr algn="ctr">
                <a:lnSpc>
                  <a:spcPts val="2821"/>
                </a:lnSpc>
              </a:pPr>
              <a:r>
                <a:rPr lang="en-US" sz="2350" spc="110" dirty="0">
                  <a:solidFill>
                    <a:srgbClr val="000000"/>
                  </a:solidFill>
                  <a:latin typeface="Heading Now 71-78"/>
                  <a:ea typeface="Heading Now 71-78"/>
                  <a:cs typeface="Heading Now 71-78"/>
                  <a:sym typeface="Heading Now 71-78"/>
                </a:rPr>
                <a:t>Lifelong Learners</a:t>
              </a:r>
            </a:p>
          </p:txBody>
        </p:sp>
      </p:grpSp>
    </p:spTree>
    <p:extLst>
      <p:ext uri="{BB962C8B-B14F-4D97-AF65-F5344CB8AC3E}">
        <p14:creationId xmlns:p14="http://schemas.microsoft.com/office/powerpoint/2010/main" val="272602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CF4E6"/>
        </a:solidFill>
        <a:effectLst/>
      </p:bgPr>
    </p:bg>
    <p:spTree>
      <p:nvGrpSpPr>
        <p:cNvPr id="1" name=""/>
        <p:cNvGrpSpPr/>
        <p:nvPr/>
      </p:nvGrpSpPr>
      <p:grpSpPr>
        <a:xfrm>
          <a:off x="0" y="0"/>
          <a:ext cx="0" cy="0"/>
          <a:chOff x="0" y="0"/>
          <a:chExt cx="0" cy="0"/>
        </a:xfrm>
      </p:grpSpPr>
      <p:sp>
        <p:nvSpPr>
          <p:cNvPr id="2" name="Freeform 2"/>
          <p:cNvSpPr/>
          <p:nvPr/>
        </p:nvSpPr>
        <p:spPr>
          <a:xfrm>
            <a:off x="965600" y="2949219"/>
            <a:ext cx="2990588" cy="2444807"/>
          </a:xfrm>
          <a:custGeom>
            <a:avLst/>
            <a:gdLst/>
            <a:ahLst/>
            <a:cxnLst/>
            <a:rect l="l" t="t" r="r" b="b"/>
            <a:pathLst>
              <a:path w="3455791" h="2825110">
                <a:moveTo>
                  <a:pt x="0" y="0"/>
                </a:moveTo>
                <a:lnTo>
                  <a:pt x="3455791" y="0"/>
                </a:lnTo>
                <a:lnTo>
                  <a:pt x="3455791" y="2825110"/>
                </a:lnTo>
                <a:lnTo>
                  <a:pt x="0" y="2825110"/>
                </a:lnTo>
                <a:lnTo>
                  <a:pt x="0" y="0"/>
                </a:lnTo>
                <a:close/>
              </a:path>
            </a:pathLst>
          </a:custGeom>
          <a:blipFill>
            <a:blip r:embed="rId2"/>
            <a:stretch>
              <a:fillRect/>
            </a:stretch>
          </a:blipFill>
        </p:spPr>
        <p:txBody>
          <a:bodyPr/>
          <a:lstStyle/>
          <a:p>
            <a:endParaRPr lang="sv-SE" sz="1558"/>
          </a:p>
        </p:txBody>
      </p:sp>
      <p:sp>
        <p:nvSpPr>
          <p:cNvPr id="3" name="TextBox 3"/>
          <p:cNvSpPr txBox="1"/>
          <p:nvPr/>
        </p:nvSpPr>
        <p:spPr>
          <a:xfrm>
            <a:off x="476024" y="5694024"/>
            <a:ext cx="4077044" cy="341055"/>
          </a:xfrm>
          <a:prstGeom prst="rect">
            <a:avLst/>
          </a:prstGeom>
        </p:spPr>
        <p:txBody>
          <a:bodyPr lIns="0" tIns="0" rIns="0" bIns="0" rtlCol="0" anchor="t">
            <a:spAutoFit/>
          </a:bodyPr>
          <a:lstStyle/>
          <a:p>
            <a:pPr algn="ctr">
              <a:lnSpc>
                <a:spcPts val="2665"/>
              </a:lnSpc>
            </a:pPr>
            <a:r>
              <a:rPr lang="en-US" sz="2221" b="1" spc="104" dirty="0">
                <a:solidFill>
                  <a:srgbClr val="000000"/>
                </a:solidFill>
                <a:latin typeface="DM Sans" pitchFamily="2" charset="77"/>
                <a:ea typeface="Heading Now 71-78"/>
                <a:cs typeface="Heading Now 71-78"/>
                <a:sym typeface="Heading Now 71-78"/>
              </a:rPr>
              <a:t>Faces of NeurotechEU</a:t>
            </a:r>
          </a:p>
        </p:txBody>
      </p:sp>
      <p:grpSp>
        <p:nvGrpSpPr>
          <p:cNvPr id="4" name="Group 4"/>
          <p:cNvGrpSpPr/>
          <p:nvPr/>
        </p:nvGrpSpPr>
        <p:grpSpPr>
          <a:xfrm>
            <a:off x="715108" y="647769"/>
            <a:ext cx="3421489" cy="1031503"/>
            <a:chOff x="0" y="-58597"/>
            <a:chExt cx="5271628" cy="1589278"/>
          </a:xfrm>
        </p:grpSpPr>
        <p:grpSp>
          <p:nvGrpSpPr>
            <p:cNvPr id="5" name="Group 5"/>
            <p:cNvGrpSpPr/>
            <p:nvPr/>
          </p:nvGrpSpPr>
          <p:grpSpPr>
            <a:xfrm>
              <a:off x="0" y="-58597"/>
              <a:ext cx="5271628" cy="1589278"/>
              <a:chOff x="0" y="-28575"/>
              <a:chExt cx="2570718" cy="775014"/>
            </a:xfrm>
          </p:grpSpPr>
          <p:sp>
            <p:nvSpPr>
              <p:cNvPr id="6" name="Freeform 6"/>
              <p:cNvSpPr/>
              <p:nvPr/>
            </p:nvSpPr>
            <p:spPr>
              <a:xfrm>
                <a:off x="0" y="0"/>
                <a:ext cx="2570718" cy="626508"/>
              </a:xfrm>
              <a:custGeom>
                <a:avLst/>
                <a:gdLst/>
                <a:ahLst/>
                <a:cxnLst/>
                <a:rect l="l" t="t" r="r" b="b"/>
                <a:pathLst>
                  <a:path w="2570718" h="746439">
                    <a:moveTo>
                      <a:pt x="23244" y="0"/>
                    </a:moveTo>
                    <a:lnTo>
                      <a:pt x="2547474" y="0"/>
                    </a:lnTo>
                    <a:cubicBezTo>
                      <a:pt x="2553639" y="0"/>
                      <a:pt x="2559551" y="2449"/>
                      <a:pt x="2563910" y="6808"/>
                    </a:cubicBezTo>
                    <a:cubicBezTo>
                      <a:pt x="2568269" y="11167"/>
                      <a:pt x="2570718" y="17079"/>
                      <a:pt x="2570718" y="23244"/>
                    </a:cubicBezTo>
                    <a:lnTo>
                      <a:pt x="2570718" y="723195"/>
                    </a:lnTo>
                    <a:cubicBezTo>
                      <a:pt x="2570718" y="736032"/>
                      <a:pt x="2560312" y="746439"/>
                      <a:pt x="2547474" y="746439"/>
                    </a:cubicBezTo>
                    <a:lnTo>
                      <a:pt x="23244" y="746439"/>
                    </a:lnTo>
                    <a:cubicBezTo>
                      <a:pt x="17079" y="746439"/>
                      <a:pt x="11167" y="743990"/>
                      <a:pt x="6808" y="739631"/>
                    </a:cubicBezTo>
                    <a:cubicBezTo>
                      <a:pt x="2449" y="735272"/>
                      <a:pt x="0" y="729360"/>
                      <a:pt x="0" y="723195"/>
                    </a:cubicBezTo>
                    <a:lnTo>
                      <a:pt x="0" y="23244"/>
                    </a:lnTo>
                    <a:cubicBezTo>
                      <a:pt x="0" y="17079"/>
                      <a:pt x="2449" y="11167"/>
                      <a:pt x="6808" y="6808"/>
                    </a:cubicBezTo>
                    <a:cubicBezTo>
                      <a:pt x="11167" y="2449"/>
                      <a:pt x="17079" y="0"/>
                      <a:pt x="23244" y="0"/>
                    </a:cubicBezTo>
                    <a:close/>
                  </a:path>
                </a:pathLst>
              </a:custGeom>
              <a:solidFill>
                <a:srgbClr val="260387"/>
              </a:solidFill>
              <a:ln w="28575" cap="sq">
                <a:solidFill>
                  <a:srgbClr val="260387"/>
                </a:solidFill>
                <a:prstDash val="solid"/>
                <a:miter/>
              </a:ln>
            </p:spPr>
            <p:txBody>
              <a:bodyPr/>
              <a:lstStyle/>
              <a:p>
                <a:endParaRPr lang="sv-SE" sz="1558"/>
              </a:p>
            </p:txBody>
          </p:sp>
          <p:sp>
            <p:nvSpPr>
              <p:cNvPr id="7" name="TextBox 7"/>
              <p:cNvSpPr txBox="1"/>
              <p:nvPr/>
            </p:nvSpPr>
            <p:spPr>
              <a:xfrm>
                <a:off x="0" y="-28575"/>
                <a:ext cx="2570718" cy="775014"/>
              </a:xfrm>
              <a:prstGeom prst="rect">
                <a:avLst/>
              </a:prstGeom>
            </p:spPr>
            <p:txBody>
              <a:bodyPr lIns="33704" tIns="33704" rIns="33704" bIns="33704" rtlCol="0" anchor="ctr"/>
              <a:lstStyle/>
              <a:p>
                <a:pPr algn="ctr">
                  <a:lnSpc>
                    <a:spcPts val="1518"/>
                  </a:lnSpc>
                </a:pPr>
                <a:endParaRPr sz="1558"/>
              </a:p>
            </p:txBody>
          </p:sp>
        </p:grpSp>
        <p:grpSp>
          <p:nvGrpSpPr>
            <p:cNvPr id="8" name="Group 8"/>
            <p:cNvGrpSpPr/>
            <p:nvPr/>
          </p:nvGrpSpPr>
          <p:grpSpPr>
            <a:xfrm>
              <a:off x="0" y="-58597"/>
              <a:ext cx="5271628" cy="1589278"/>
              <a:chOff x="0" y="-28575"/>
              <a:chExt cx="2570718" cy="775014"/>
            </a:xfrm>
          </p:grpSpPr>
          <p:sp>
            <p:nvSpPr>
              <p:cNvPr id="9" name="Freeform 9"/>
              <p:cNvSpPr/>
              <p:nvPr/>
            </p:nvSpPr>
            <p:spPr>
              <a:xfrm>
                <a:off x="0" y="1"/>
                <a:ext cx="2570718" cy="584677"/>
              </a:xfrm>
              <a:custGeom>
                <a:avLst/>
                <a:gdLst/>
                <a:ahLst/>
                <a:cxnLst/>
                <a:rect l="l" t="t" r="r" b="b"/>
                <a:pathLst>
                  <a:path w="2570718" h="746439">
                    <a:moveTo>
                      <a:pt x="23244" y="0"/>
                    </a:moveTo>
                    <a:lnTo>
                      <a:pt x="2547474" y="0"/>
                    </a:lnTo>
                    <a:cubicBezTo>
                      <a:pt x="2553639" y="0"/>
                      <a:pt x="2559551" y="2449"/>
                      <a:pt x="2563910" y="6808"/>
                    </a:cubicBezTo>
                    <a:cubicBezTo>
                      <a:pt x="2568269" y="11167"/>
                      <a:pt x="2570718" y="17079"/>
                      <a:pt x="2570718" y="23244"/>
                    </a:cubicBezTo>
                    <a:lnTo>
                      <a:pt x="2570718" y="723195"/>
                    </a:lnTo>
                    <a:cubicBezTo>
                      <a:pt x="2570718" y="736032"/>
                      <a:pt x="2560312" y="746439"/>
                      <a:pt x="2547474" y="746439"/>
                    </a:cubicBezTo>
                    <a:lnTo>
                      <a:pt x="23244" y="746439"/>
                    </a:lnTo>
                    <a:cubicBezTo>
                      <a:pt x="17079" y="746439"/>
                      <a:pt x="11167" y="743990"/>
                      <a:pt x="6808" y="739631"/>
                    </a:cubicBezTo>
                    <a:cubicBezTo>
                      <a:pt x="2449" y="735272"/>
                      <a:pt x="0" y="729360"/>
                      <a:pt x="0" y="723195"/>
                    </a:cubicBezTo>
                    <a:lnTo>
                      <a:pt x="0" y="23244"/>
                    </a:lnTo>
                    <a:cubicBezTo>
                      <a:pt x="0" y="17079"/>
                      <a:pt x="2449" y="11167"/>
                      <a:pt x="6808" y="6808"/>
                    </a:cubicBezTo>
                    <a:cubicBezTo>
                      <a:pt x="11167" y="2449"/>
                      <a:pt x="17079" y="0"/>
                      <a:pt x="23244" y="0"/>
                    </a:cubicBezTo>
                    <a:close/>
                  </a:path>
                </a:pathLst>
              </a:custGeom>
              <a:solidFill>
                <a:srgbClr val="260387"/>
              </a:solidFill>
              <a:ln w="28575" cap="sq">
                <a:solidFill>
                  <a:srgbClr val="260387"/>
                </a:solidFill>
                <a:prstDash val="solid"/>
                <a:miter/>
              </a:ln>
            </p:spPr>
            <p:txBody>
              <a:bodyPr/>
              <a:lstStyle/>
              <a:p>
                <a:endParaRPr lang="sv-SE" sz="1558"/>
              </a:p>
            </p:txBody>
          </p:sp>
          <p:sp>
            <p:nvSpPr>
              <p:cNvPr id="10" name="TextBox 10"/>
              <p:cNvSpPr txBox="1"/>
              <p:nvPr/>
            </p:nvSpPr>
            <p:spPr>
              <a:xfrm>
                <a:off x="0" y="-28575"/>
                <a:ext cx="2570718" cy="775014"/>
              </a:xfrm>
              <a:prstGeom prst="rect">
                <a:avLst/>
              </a:prstGeom>
            </p:spPr>
            <p:txBody>
              <a:bodyPr lIns="33704" tIns="33704" rIns="33704" bIns="33704" rtlCol="0" anchor="ctr"/>
              <a:lstStyle/>
              <a:p>
                <a:pPr algn="ctr">
                  <a:lnSpc>
                    <a:spcPts val="1518"/>
                  </a:lnSpc>
                </a:pPr>
                <a:endParaRPr sz="1558"/>
              </a:p>
            </p:txBody>
          </p:sp>
        </p:grpSp>
        <p:sp>
          <p:nvSpPr>
            <p:cNvPr id="11" name="TextBox 11"/>
            <p:cNvSpPr txBox="1"/>
            <p:nvPr/>
          </p:nvSpPr>
          <p:spPr>
            <a:xfrm>
              <a:off x="0" y="127145"/>
              <a:ext cx="5271628" cy="977254"/>
            </a:xfrm>
            <a:prstGeom prst="rect">
              <a:avLst/>
            </a:prstGeom>
          </p:spPr>
          <p:txBody>
            <a:bodyPr lIns="0" tIns="0" rIns="0" bIns="0" rtlCol="0" anchor="t">
              <a:spAutoFit/>
            </a:bodyPr>
            <a:lstStyle/>
            <a:p>
              <a:pPr algn="ctr">
                <a:lnSpc>
                  <a:spcPts val="5096"/>
                </a:lnSpc>
              </a:pPr>
              <a:r>
                <a:rPr lang="en-US" sz="4247" spc="199" dirty="0">
                  <a:solidFill>
                    <a:srgbClr val="FFFFFF"/>
                  </a:solidFill>
                  <a:latin typeface="Heading Now 71-78"/>
                  <a:ea typeface="Heading Now 71-78"/>
                  <a:cs typeface="Heading Now 71-78"/>
                  <a:sym typeface="Heading Now 71-78"/>
                </a:rPr>
                <a:t>Interaction</a:t>
              </a:r>
            </a:p>
          </p:txBody>
        </p:sp>
      </p:grpSp>
      <p:sp>
        <p:nvSpPr>
          <p:cNvPr id="17" name="TextBox 17"/>
          <p:cNvSpPr txBox="1"/>
          <p:nvPr/>
        </p:nvSpPr>
        <p:spPr>
          <a:xfrm>
            <a:off x="5436577" y="989135"/>
            <a:ext cx="6209258" cy="5125570"/>
          </a:xfrm>
          <a:prstGeom prst="rect">
            <a:avLst/>
          </a:prstGeom>
        </p:spPr>
        <p:txBody>
          <a:bodyPr wrap="square" lIns="0" tIns="0" rIns="0" bIns="0" rtlCol="0" anchor="t">
            <a:spAutoFit/>
          </a:bodyPr>
          <a:lstStyle/>
          <a:p>
            <a:pPr>
              <a:lnSpc>
                <a:spcPts val="2491"/>
              </a:lnSpc>
              <a:spcBef>
                <a:spcPct val="0"/>
              </a:spcBef>
            </a:pPr>
            <a:r>
              <a:rPr lang="en-US" sz="2077" b="1" spc="97" dirty="0">
                <a:solidFill>
                  <a:srgbClr val="000000"/>
                </a:solidFill>
                <a:latin typeface="DM Sans" pitchFamily="2" charset="77"/>
                <a:ea typeface="Heading Now 71-78 Bold"/>
                <a:cs typeface="Heading Now 71-78 Bold"/>
                <a:sym typeface="Heading Now 71-78 Bold"/>
              </a:rPr>
              <a:t>Build your network</a:t>
            </a:r>
          </a:p>
          <a:p>
            <a:pPr marL="448416" lvl="1" indent="-224208">
              <a:lnSpc>
                <a:spcPts val="2491"/>
              </a:lnSpc>
              <a:buFont typeface="Arial"/>
              <a:buChar char="•"/>
            </a:pPr>
            <a:r>
              <a:rPr lang="en-US" sz="2077" spc="97" dirty="0">
                <a:solidFill>
                  <a:srgbClr val="000000"/>
                </a:solidFill>
                <a:latin typeface="DM Sans" pitchFamily="2" charset="77"/>
                <a:ea typeface="Heading Now 71-78"/>
                <a:cs typeface="Heading Now 71-78"/>
                <a:sym typeface="Heading Now 71-78"/>
              </a:rPr>
              <a:t>Upload your profile to connect with colleagues in your field</a:t>
            </a:r>
          </a:p>
          <a:p>
            <a:pPr marL="448416" lvl="1" indent="-224208">
              <a:lnSpc>
                <a:spcPts val="2491"/>
              </a:lnSpc>
              <a:buFont typeface="Arial"/>
              <a:buChar char="•"/>
            </a:pPr>
            <a:r>
              <a:rPr lang="en-US" sz="2077" spc="97" dirty="0">
                <a:solidFill>
                  <a:srgbClr val="000000"/>
                </a:solidFill>
                <a:latin typeface="DM Sans" pitchFamily="2" charset="77"/>
                <a:ea typeface="Heading Now 71-78"/>
                <a:cs typeface="Heading Now 71-78"/>
                <a:sym typeface="Heading Now 71-78"/>
              </a:rPr>
              <a:t>Access a searchable database of consortium members</a:t>
            </a:r>
          </a:p>
          <a:p>
            <a:pPr>
              <a:lnSpc>
                <a:spcPts val="2491"/>
              </a:lnSpc>
            </a:pPr>
            <a:endParaRPr lang="en-US" sz="2077" spc="97" dirty="0">
              <a:solidFill>
                <a:srgbClr val="000000"/>
              </a:solidFill>
              <a:latin typeface="DM Sans" pitchFamily="2" charset="77"/>
              <a:ea typeface="Heading Now 71-78"/>
              <a:cs typeface="Heading Now 71-78"/>
              <a:sym typeface="Heading Now 71-78"/>
            </a:endParaRPr>
          </a:p>
          <a:p>
            <a:pPr>
              <a:lnSpc>
                <a:spcPts val="2491"/>
              </a:lnSpc>
              <a:spcBef>
                <a:spcPct val="0"/>
              </a:spcBef>
            </a:pPr>
            <a:r>
              <a:rPr lang="en-US" sz="2077" b="1" spc="97" dirty="0">
                <a:solidFill>
                  <a:srgbClr val="000000"/>
                </a:solidFill>
                <a:latin typeface="DM Sans" pitchFamily="2" charset="77"/>
                <a:ea typeface="Heading Now 71-78 Bold"/>
                <a:cs typeface="Heading Now 71-78 Bold"/>
                <a:sym typeface="Heading Now 71-78 Bold"/>
              </a:rPr>
              <a:t>Showcase your expertise</a:t>
            </a:r>
          </a:p>
          <a:p>
            <a:pPr marL="448416" lvl="1" indent="-224208">
              <a:lnSpc>
                <a:spcPts val="2491"/>
              </a:lnSpc>
              <a:buFont typeface="Arial"/>
              <a:buChar char="•"/>
            </a:pPr>
            <a:r>
              <a:rPr lang="en-US" sz="2077" spc="97" dirty="0">
                <a:solidFill>
                  <a:srgbClr val="000000"/>
                </a:solidFill>
                <a:latin typeface="DM Sans" pitchFamily="2" charset="77"/>
                <a:ea typeface="Heading Now 71-78"/>
                <a:cs typeface="Heading Now 71-78"/>
                <a:sym typeface="Heading Now 71-78"/>
              </a:rPr>
              <a:t>Create profiles with written descriptions or short videos about research interests</a:t>
            </a:r>
          </a:p>
          <a:p>
            <a:pPr>
              <a:lnSpc>
                <a:spcPts val="2491"/>
              </a:lnSpc>
            </a:pPr>
            <a:endParaRPr lang="en-US" sz="2077" spc="97" dirty="0">
              <a:solidFill>
                <a:srgbClr val="000000"/>
              </a:solidFill>
              <a:latin typeface="DM Sans" pitchFamily="2" charset="77"/>
              <a:ea typeface="Heading Now 71-78"/>
              <a:cs typeface="Heading Now 71-78"/>
              <a:sym typeface="Heading Now 71-78"/>
            </a:endParaRPr>
          </a:p>
          <a:p>
            <a:pPr>
              <a:lnSpc>
                <a:spcPts val="2491"/>
              </a:lnSpc>
              <a:spcBef>
                <a:spcPct val="0"/>
              </a:spcBef>
            </a:pPr>
            <a:r>
              <a:rPr lang="en-US" sz="2077" b="1" spc="97" dirty="0">
                <a:solidFill>
                  <a:srgbClr val="000000"/>
                </a:solidFill>
                <a:latin typeface="DM Sans" pitchFamily="2" charset="77"/>
                <a:ea typeface="Heading Now 71-78 Bold"/>
                <a:cs typeface="Heading Now 71-78 Bold"/>
                <a:sym typeface="Heading Now 71-78 Bold"/>
              </a:rPr>
              <a:t>Find collaborators</a:t>
            </a:r>
          </a:p>
          <a:p>
            <a:pPr marL="448416" lvl="1" indent="-224208">
              <a:lnSpc>
                <a:spcPts val="2491"/>
              </a:lnSpc>
              <a:buFont typeface="Arial"/>
              <a:buChar char="•"/>
            </a:pPr>
            <a:r>
              <a:rPr lang="en-US" sz="2077" spc="97" dirty="0">
                <a:solidFill>
                  <a:srgbClr val="000000"/>
                </a:solidFill>
                <a:latin typeface="DM Sans" pitchFamily="2" charset="77"/>
                <a:ea typeface="Heading Now 71-78"/>
                <a:cs typeface="Heading Now 71-78"/>
                <a:sym typeface="Heading Now 71-78"/>
              </a:rPr>
              <a:t>Search based on research interest, location, and needs (e.g., mentorship or research opportunities)</a:t>
            </a:r>
          </a:p>
          <a:p>
            <a:pPr marL="448416" lvl="1" indent="-224208">
              <a:lnSpc>
                <a:spcPts val="2491"/>
              </a:lnSpc>
              <a:buFont typeface="Arial"/>
              <a:buChar char="•"/>
            </a:pPr>
            <a:r>
              <a:rPr lang="en-US" sz="2077" spc="97" dirty="0">
                <a:solidFill>
                  <a:srgbClr val="000000"/>
                </a:solidFill>
                <a:latin typeface="DM Sans" pitchFamily="2" charset="77"/>
                <a:ea typeface="Heading Now 71-78"/>
                <a:cs typeface="Heading Now 71-78"/>
                <a:sym typeface="Heading Now 71-78"/>
              </a:rPr>
              <a:t>View profiles to find collaborators, mentors, or research opportunities</a:t>
            </a:r>
          </a:p>
        </p:txBody>
      </p:sp>
      <p:sp>
        <p:nvSpPr>
          <p:cNvPr id="18" name="TextBox 17">
            <a:extLst>
              <a:ext uri="{FF2B5EF4-FFF2-40B4-BE49-F238E27FC236}">
                <a16:creationId xmlns:a16="http://schemas.microsoft.com/office/drawing/2014/main" id="{752EDDA8-6827-63D1-C29A-30A75F0C8EAC}"/>
              </a:ext>
            </a:extLst>
          </p:cNvPr>
          <p:cNvSpPr txBox="1"/>
          <p:nvPr/>
        </p:nvSpPr>
        <p:spPr>
          <a:xfrm>
            <a:off x="-72556" y="1602171"/>
            <a:ext cx="4996815" cy="707886"/>
          </a:xfrm>
          <a:prstGeom prst="rect">
            <a:avLst/>
          </a:prstGeom>
          <a:noFill/>
        </p:spPr>
        <p:txBody>
          <a:bodyPr wrap="square" rtlCol="0">
            <a:spAutoFit/>
          </a:bodyPr>
          <a:lstStyle/>
          <a:p>
            <a:pPr algn="ctr"/>
            <a:r>
              <a:rPr lang="en-SE" sz="2000" dirty="0"/>
              <a:t>Trust and collaboration cannot be centralised, they must be facilitated</a:t>
            </a:r>
          </a:p>
        </p:txBody>
      </p:sp>
    </p:spTree>
    <p:extLst>
      <p:ext uri="{BB962C8B-B14F-4D97-AF65-F5344CB8AC3E}">
        <p14:creationId xmlns:p14="http://schemas.microsoft.com/office/powerpoint/2010/main" val="4217740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CF4E6"/>
        </a:solidFill>
        <a:effectLst/>
      </p:bgPr>
    </p:bg>
    <p:spTree>
      <p:nvGrpSpPr>
        <p:cNvPr id="1" name="">
          <a:extLst>
            <a:ext uri="{FF2B5EF4-FFF2-40B4-BE49-F238E27FC236}">
              <a16:creationId xmlns:a16="http://schemas.microsoft.com/office/drawing/2014/main" id="{21746EB4-BCB2-F69E-8D07-E98A57101686}"/>
            </a:ext>
          </a:extLst>
        </p:cNvPr>
        <p:cNvGrpSpPr/>
        <p:nvPr/>
      </p:nvGrpSpPr>
      <p:grpSpPr>
        <a:xfrm>
          <a:off x="0" y="0"/>
          <a:ext cx="0" cy="0"/>
          <a:chOff x="0" y="0"/>
          <a:chExt cx="0" cy="0"/>
        </a:xfrm>
      </p:grpSpPr>
      <p:sp>
        <p:nvSpPr>
          <p:cNvPr id="15" name="TextBox 15">
            <a:extLst>
              <a:ext uri="{FF2B5EF4-FFF2-40B4-BE49-F238E27FC236}">
                <a16:creationId xmlns:a16="http://schemas.microsoft.com/office/drawing/2014/main" id="{0409BB2A-D00A-15F9-A687-0551ABC1054D}"/>
              </a:ext>
            </a:extLst>
          </p:cNvPr>
          <p:cNvSpPr txBox="1"/>
          <p:nvPr/>
        </p:nvSpPr>
        <p:spPr>
          <a:xfrm>
            <a:off x="4891227" y="685800"/>
            <a:ext cx="6826983" cy="5881034"/>
          </a:xfrm>
          <a:prstGeom prst="rect">
            <a:avLst/>
          </a:prstGeom>
        </p:spPr>
        <p:txBody>
          <a:bodyPr wrap="square" lIns="0" tIns="0" rIns="0" bIns="0" rtlCol="0" anchor="t">
            <a:spAutoFit/>
          </a:bodyPr>
          <a:lstStyle/>
          <a:p>
            <a:pPr>
              <a:lnSpc>
                <a:spcPts val="2665"/>
              </a:lnSpc>
              <a:spcBef>
                <a:spcPct val="0"/>
              </a:spcBef>
            </a:pPr>
            <a:r>
              <a:rPr lang="en-US" sz="2221" b="1" spc="104" dirty="0">
                <a:solidFill>
                  <a:srgbClr val="000000"/>
                </a:solidFill>
                <a:latin typeface="DM Sans" pitchFamily="2" charset="77"/>
                <a:ea typeface="Heading Now 71-78 Bold"/>
                <a:cs typeface="Heading Now 71-78 Bold"/>
                <a:sym typeface="Heading Now 71-78 Bold"/>
              </a:rPr>
              <a:t>Collaboration</a:t>
            </a:r>
          </a:p>
          <a:p>
            <a:pPr marL="479561" lvl="1" indent="-239781">
              <a:lnSpc>
                <a:spcPts val="2665"/>
              </a:lnSpc>
              <a:buFont typeface="Arial"/>
              <a:buChar char="•"/>
            </a:pPr>
            <a:r>
              <a:rPr lang="en-US" sz="2221" spc="104" dirty="0">
                <a:solidFill>
                  <a:srgbClr val="000000"/>
                </a:solidFill>
                <a:latin typeface="DM Sans" pitchFamily="2" charset="77"/>
                <a:ea typeface="Heading Now 71-78"/>
                <a:cs typeface="Heading Now 71-78"/>
                <a:sym typeface="Heading Now 71-78"/>
              </a:rPr>
              <a:t>Public/private thematic forums</a:t>
            </a:r>
          </a:p>
          <a:p>
            <a:pPr marL="479561" lvl="1" indent="-239781">
              <a:lnSpc>
                <a:spcPts val="2665"/>
              </a:lnSpc>
              <a:buFont typeface="Arial"/>
              <a:buChar char="•"/>
            </a:pPr>
            <a:r>
              <a:rPr lang="en-US" sz="2221" spc="104" dirty="0">
                <a:solidFill>
                  <a:srgbClr val="000000"/>
                </a:solidFill>
                <a:latin typeface="DM Sans" pitchFamily="2" charset="77"/>
                <a:ea typeface="Heading Now 71-78"/>
                <a:cs typeface="Heading Now 71-78"/>
                <a:sym typeface="Heading Now 71-78"/>
              </a:rPr>
              <a:t>1:1 chat function</a:t>
            </a:r>
          </a:p>
          <a:p>
            <a:pPr marL="479561" lvl="1" indent="-239781">
              <a:lnSpc>
                <a:spcPts val="2665"/>
              </a:lnSpc>
              <a:buFont typeface="Arial"/>
              <a:buChar char="•"/>
            </a:pPr>
            <a:r>
              <a:rPr lang="en-US" sz="2221" spc="104" dirty="0">
                <a:solidFill>
                  <a:srgbClr val="000000"/>
                </a:solidFill>
                <a:latin typeface="DM Sans" pitchFamily="2" charset="77"/>
                <a:ea typeface="Heading Now 71-78"/>
                <a:cs typeface="Heading Now 71-78"/>
                <a:sym typeface="Heading Now 71-78"/>
              </a:rPr>
              <a:t>Schedule meetings, share documents, notifications, weekly updates</a:t>
            </a:r>
          </a:p>
          <a:p>
            <a:pPr marL="239780" lvl="1">
              <a:lnSpc>
                <a:spcPts val="2665"/>
              </a:lnSpc>
            </a:pPr>
            <a:endParaRPr lang="en-US" sz="2221" spc="104" dirty="0">
              <a:solidFill>
                <a:srgbClr val="000000"/>
              </a:solidFill>
              <a:latin typeface="DM Sans" pitchFamily="2" charset="77"/>
              <a:ea typeface="Heading Now 71-78"/>
              <a:cs typeface="Heading Now 71-78"/>
              <a:sym typeface="Heading Now 71-78"/>
            </a:endParaRPr>
          </a:p>
          <a:p>
            <a:pPr>
              <a:lnSpc>
                <a:spcPts val="2665"/>
              </a:lnSpc>
              <a:spcBef>
                <a:spcPct val="0"/>
              </a:spcBef>
            </a:pPr>
            <a:r>
              <a:rPr lang="en-US" sz="2221" b="1" spc="104" dirty="0">
                <a:solidFill>
                  <a:srgbClr val="000000"/>
                </a:solidFill>
                <a:latin typeface="DM Sans" pitchFamily="2" charset="77"/>
                <a:ea typeface="Heading Now 71-78 Bold"/>
                <a:cs typeface="Heading Now 71-78 Bold"/>
                <a:sym typeface="Heading Now 71-78 Bold"/>
              </a:rPr>
              <a:t>Oversight and governance</a:t>
            </a:r>
          </a:p>
          <a:p>
            <a:pPr marL="479561" lvl="1" indent="-239781">
              <a:lnSpc>
                <a:spcPts val="2665"/>
              </a:lnSpc>
              <a:buFont typeface="Arial"/>
              <a:buChar char="•"/>
            </a:pPr>
            <a:r>
              <a:rPr lang="en-US" sz="2221" spc="104" dirty="0">
                <a:solidFill>
                  <a:srgbClr val="000000"/>
                </a:solidFill>
                <a:latin typeface="DM Sans" pitchFamily="2" charset="77"/>
                <a:ea typeface="Heading Now 71-78"/>
                <a:cs typeface="Heading Now 71-78"/>
                <a:sym typeface="Heading Now 71-78"/>
              </a:rPr>
              <a:t>Tiered access level</a:t>
            </a:r>
          </a:p>
          <a:p>
            <a:pPr marL="479561" lvl="1" indent="-239781">
              <a:lnSpc>
                <a:spcPts val="2665"/>
              </a:lnSpc>
              <a:buFont typeface="Arial"/>
              <a:buChar char="•"/>
            </a:pPr>
            <a:r>
              <a:rPr lang="en-US" sz="2221" spc="104" dirty="0">
                <a:solidFill>
                  <a:srgbClr val="000000"/>
                </a:solidFill>
                <a:latin typeface="DM Sans" pitchFamily="2" charset="77"/>
                <a:ea typeface="Heading Now 71-78"/>
                <a:cs typeface="Heading Now 71-78"/>
                <a:sym typeface="Heading Now 71-78"/>
              </a:rPr>
              <a:t>Public/private channels available</a:t>
            </a:r>
          </a:p>
          <a:p>
            <a:pPr marL="479561" lvl="1" indent="-239781">
              <a:lnSpc>
                <a:spcPts val="2665"/>
              </a:lnSpc>
              <a:buFont typeface="Arial"/>
              <a:buChar char="•"/>
            </a:pPr>
            <a:r>
              <a:rPr lang="en-US" sz="2221" spc="104" dirty="0">
                <a:solidFill>
                  <a:srgbClr val="000000"/>
                </a:solidFill>
                <a:latin typeface="DM Sans" pitchFamily="2" charset="77"/>
                <a:ea typeface="Heading Now 71-78"/>
                <a:cs typeface="Heading Now 71-78"/>
                <a:sym typeface="Heading Now 71-78"/>
              </a:rPr>
              <a:t>Overview of all participant activities</a:t>
            </a:r>
          </a:p>
          <a:p>
            <a:pPr marL="479561" lvl="1" indent="-239781">
              <a:lnSpc>
                <a:spcPts val="2665"/>
              </a:lnSpc>
              <a:buFont typeface="Arial"/>
              <a:buChar char="•"/>
            </a:pPr>
            <a:r>
              <a:rPr lang="en-US" sz="2221" spc="104" dirty="0">
                <a:solidFill>
                  <a:srgbClr val="000000"/>
                </a:solidFill>
                <a:latin typeface="DM Sans" pitchFamily="2" charset="77"/>
                <a:ea typeface="Heading Now 71-78"/>
                <a:cs typeface="Heading Now 71-78"/>
                <a:sym typeface="Heading Now 71-78"/>
              </a:rPr>
              <a:t>Overview of WP/WG activity level</a:t>
            </a:r>
          </a:p>
          <a:p>
            <a:pPr>
              <a:lnSpc>
                <a:spcPts val="2665"/>
              </a:lnSpc>
              <a:spcBef>
                <a:spcPct val="0"/>
              </a:spcBef>
            </a:pPr>
            <a:endParaRPr lang="en-US" sz="2221" spc="104" dirty="0">
              <a:solidFill>
                <a:srgbClr val="000000"/>
              </a:solidFill>
              <a:latin typeface="DM Sans" pitchFamily="2" charset="77"/>
              <a:ea typeface="Heading Now 71-78 Bold"/>
              <a:cs typeface="Heading Now 71-78 Bold"/>
              <a:sym typeface="Heading Now 71-78 Bold"/>
            </a:endParaRPr>
          </a:p>
          <a:p>
            <a:pPr>
              <a:lnSpc>
                <a:spcPts val="2665"/>
              </a:lnSpc>
              <a:spcBef>
                <a:spcPct val="0"/>
              </a:spcBef>
            </a:pPr>
            <a:r>
              <a:rPr lang="en-US" sz="2221" b="1" spc="104" dirty="0">
                <a:solidFill>
                  <a:srgbClr val="000000"/>
                </a:solidFill>
                <a:latin typeface="DM Sans" pitchFamily="2" charset="77"/>
                <a:ea typeface="Heading Now 71-78 Bold"/>
                <a:cs typeface="Heading Now 71-78 Bold"/>
                <a:sym typeface="Heading Now 71-78 Bold"/>
              </a:rPr>
              <a:t>Communication</a:t>
            </a:r>
          </a:p>
          <a:p>
            <a:pPr marL="479561" lvl="1" indent="-239781">
              <a:lnSpc>
                <a:spcPts val="2665"/>
              </a:lnSpc>
              <a:buFont typeface="Arial"/>
              <a:buChar char="•"/>
            </a:pPr>
            <a:r>
              <a:rPr lang="en-US" sz="2221" spc="104" dirty="0">
                <a:solidFill>
                  <a:srgbClr val="000000"/>
                </a:solidFill>
                <a:latin typeface="DM Sans" pitchFamily="2" charset="77"/>
                <a:ea typeface="Heading Now 71-78"/>
                <a:cs typeface="Heading Now 71-78"/>
                <a:sym typeface="Heading Now 71-78"/>
              </a:rPr>
              <a:t>Weekly notifications</a:t>
            </a:r>
          </a:p>
          <a:p>
            <a:pPr marL="479561" lvl="1" indent="-239781">
              <a:lnSpc>
                <a:spcPts val="2665"/>
              </a:lnSpc>
              <a:buFont typeface="Arial"/>
              <a:buChar char="•"/>
            </a:pPr>
            <a:r>
              <a:rPr lang="en-US" sz="2221" spc="104" dirty="0">
                <a:solidFill>
                  <a:srgbClr val="000000"/>
                </a:solidFill>
                <a:latin typeface="DM Sans" pitchFamily="2" charset="77"/>
                <a:ea typeface="Heading Now 71-78"/>
                <a:cs typeface="Heading Now 71-78"/>
                <a:sym typeface="Heading Now 71-78"/>
              </a:rPr>
              <a:t>Oversee forum discussions to ensure engagement and quality</a:t>
            </a:r>
          </a:p>
          <a:p>
            <a:pPr marL="239780" lvl="1">
              <a:lnSpc>
                <a:spcPts val="2665"/>
              </a:lnSpc>
            </a:pPr>
            <a:endParaRPr lang="en-US" sz="2221" spc="104" dirty="0">
              <a:solidFill>
                <a:srgbClr val="000000"/>
              </a:solidFill>
              <a:latin typeface="DM Sans" pitchFamily="2" charset="77"/>
              <a:ea typeface="Heading Now 71-78"/>
              <a:cs typeface="Heading Now 71-78"/>
              <a:sym typeface="Heading Now 71-78"/>
            </a:endParaRPr>
          </a:p>
        </p:txBody>
      </p:sp>
      <p:grpSp>
        <p:nvGrpSpPr>
          <p:cNvPr id="17" name="Group 2">
            <a:extLst>
              <a:ext uri="{FF2B5EF4-FFF2-40B4-BE49-F238E27FC236}">
                <a16:creationId xmlns:a16="http://schemas.microsoft.com/office/drawing/2014/main" id="{BD19AF97-E91F-8D32-70C8-11418E21F4E7}"/>
              </a:ext>
            </a:extLst>
          </p:cNvPr>
          <p:cNvGrpSpPr/>
          <p:nvPr/>
        </p:nvGrpSpPr>
        <p:grpSpPr>
          <a:xfrm>
            <a:off x="715108" y="647769"/>
            <a:ext cx="3421489" cy="1031503"/>
            <a:chOff x="0" y="-58597"/>
            <a:chExt cx="5271628" cy="1589278"/>
          </a:xfrm>
        </p:grpSpPr>
        <p:grpSp>
          <p:nvGrpSpPr>
            <p:cNvPr id="18" name="Group 3">
              <a:extLst>
                <a:ext uri="{FF2B5EF4-FFF2-40B4-BE49-F238E27FC236}">
                  <a16:creationId xmlns:a16="http://schemas.microsoft.com/office/drawing/2014/main" id="{967FE377-4D86-90D8-4CD7-4D1CBEAB68A7}"/>
                </a:ext>
              </a:extLst>
            </p:cNvPr>
            <p:cNvGrpSpPr/>
            <p:nvPr/>
          </p:nvGrpSpPr>
          <p:grpSpPr>
            <a:xfrm>
              <a:off x="0" y="-58597"/>
              <a:ext cx="5271628" cy="1589278"/>
              <a:chOff x="0" y="-28575"/>
              <a:chExt cx="2570718" cy="775014"/>
            </a:xfrm>
          </p:grpSpPr>
          <p:sp>
            <p:nvSpPr>
              <p:cNvPr id="23" name="Freeform 4">
                <a:extLst>
                  <a:ext uri="{FF2B5EF4-FFF2-40B4-BE49-F238E27FC236}">
                    <a16:creationId xmlns:a16="http://schemas.microsoft.com/office/drawing/2014/main" id="{3D0B2D24-54D2-73E7-FCBA-6FD0CFC05AEC}"/>
                  </a:ext>
                </a:extLst>
              </p:cNvPr>
              <p:cNvSpPr/>
              <p:nvPr/>
            </p:nvSpPr>
            <p:spPr>
              <a:xfrm>
                <a:off x="0" y="0"/>
                <a:ext cx="2570718" cy="603397"/>
              </a:xfrm>
              <a:custGeom>
                <a:avLst/>
                <a:gdLst/>
                <a:ahLst/>
                <a:cxnLst/>
                <a:rect l="l" t="t" r="r" b="b"/>
                <a:pathLst>
                  <a:path w="2570718" h="746439">
                    <a:moveTo>
                      <a:pt x="23244" y="0"/>
                    </a:moveTo>
                    <a:lnTo>
                      <a:pt x="2547474" y="0"/>
                    </a:lnTo>
                    <a:cubicBezTo>
                      <a:pt x="2553639" y="0"/>
                      <a:pt x="2559551" y="2449"/>
                      <a:pt x="2563910" y="6808"/>
                    </a:cubicBezTo>
                    <a:cubicBezTo>
                      <a:pt x="2568269" y="11167"/>
                      <a:pt x="2570718" y="17079"/>
                      <a:pt x="2570718" y="23244"/>
                    </a:cubicBezTo>
                    <a:lnTo>
                      <a:pt x="2570718" y="723195"/>
                    </a:lnTo>
                    <a:cubicBezTo>
                      <a:pt x="2570718" y="736032"/>
                      <a:pt x="2560312" y="746439"/>
                      <a:pt x="2547474" y="746439"/>
                    </a:cubicBezTo>
                    <a:lnTo>
                      <a:pt x="23244" y="746439"/>
                    </a:lnTo>
                    <a:cubicBezTo>
                      <a:pt x="17079" y="746439"/>
                      <a:pt x="11167" y="743990"/>
                      <a:pt x="6808" y="739631"/>
                    </a:cubicBezTo>
                    <a:cubicBezTo>
                      <a:pt x="2449" y="735272"/>
                      <a:pt x="0" y="729360"/>
                      <a:pt x="0" y="723195"/>
                    </a:cubicBezTo>
                    <a:lnTo>
                      <a:pt x="0" y="23244"/>
                    </a:lnTo>
                    <a:cubicBezTo>
                      <a:pt x="0" y="17079"/>
                      <a:pt x="2449" y="11167"/>
                      <a:pt x="6808" y="6808"/>
                    </a:cubicBezTo>
                    <a:cubicBezTo>
                      <a:pt x="11167" y="2449"/>
                      <a:pt x="17079" y="0"/>
                      <a:pt x="23244" y="0"/>
                    </a:cubicBezTo>
                    <a:close/>
                  </a:path>
                </a:pathLst>
              </a:custGeom>
              <a:solidFill>
                <a:srgbClr val="260387"/>
              </a:solidFill>
              <a:ln w="28575" cap="sq">
                <a:solidFill>
                  <a:srgbClr val="260387"/>
                </a:solidFill>
                <a:prstDash val="solid"/>
                <a:miter/>
              </a:ln>
            </p:spPr>
            <p:txBody>
              <a:bodyPr/>
              <a:lstStyle/>
              <a:p>
                <a:endParaRPr lang="sv-SE" sz="1558"/>
              </a:p>
            </p:txBody>
          </p:sp>
          <p:sp>
            <p:nvSpPr>
              <p:cNvPr id="24" name="TextBox 5">
                <a:extLst>
                  <a:ext uri="{FF2B5EF4-FFF2-40B4-BE49-F238E27FC236}">
                    <a16:creationId xmlns:a16="http://schemas.microsoft.com/office/drawing/2014/main" id="{9A1AECA2-CDA3-B28C-5353-FFD06AAC7917}"/>
                  </a:ext>
                </a:extLst>
              </p:cNvPr>
              <p:cNvSpPr txBox="1"/>
              <p:nvPr/>
            </p:nvSpPr>
            <p:spPr>
              <a:xfrm>
                <a:off x="0" y="-28575"/>
                <a:ext cx="2570718" cy="775014"/>
              </a:xfrm>
              <a:prstGeom prst="rect">
                <a:avLst/>
              </a:prstGeom>
            </p:spPr>
            <p:txBody>
              <a:bodyPr lIns="33704" tIns="33704" rIns="33704" bIns="33704" rtlCol="0" anchor="ctr"/>
              <a:lstStyle/>
              <a:p>
                <a:pPr algn="ctr">
                  <a:lnSpc>
                    <a:spcPts val="1518"/>
                  </a:lnSpc>
                </a:pPr>
                <a:endParaRPr sz="1558"/>
              </a:p>
            </p:txBody>
          </p:sp>
        </p:grpSp>
        <p:grpSp>
          <p:nvGrpSpPr>
            <p:cNvPr id="19" name="Group 6">
              <a:extLst>
                <a:ext uri="{FF2B5EF4-FFF2-40B4-BE49-F238E27FC236}">
                  <a16:creationId xmlns:a16="http://schemas.microsoft.com/office/drawing/2014/main" id="{AE3C47E0-A37B-64B7-499B-A9F1120B380E}"/>
                </a:ext>
              </a:extLst>
            </p:cNvPr>
            <p:cNvGrpSpPr/>
            <p:nvPr/>
          </p:nvGrpSpPr>
          <p:grpSpPr>
            <a:xfrm>
              <a:off x="0" y="-58597"/>
              <a:ext cx="5271628" cy="1589278"/>
              <a:chOff x="0" y="-28575"/>
              <a:chExt cx="2570718" cy="775014"/>
            </a:xfrm>
          </p:grpSpPr>
          <p:sp>
            <p:nvSpPr>
              <p:cNvPr id="21" name="Freeform 7">
                <a:extLst>
                  <a:ext uri="{FF2B5EF4-FFF2-40B4-BE49-F238E27FC236}">
                    <a16:creationId xmlns:a16="http://schemas.microsoft.com/office/drawing/2014/main" id="{28423AF8-48A8-ED80-60E2-164E80563453}"/>
                  </a:ext>
                </a:extLst>
              </p:cNvPr>
              <p:cNvSpPr/>
              <p:nvPr/>
            </p:nvSpPr>
            <p:spPr>
              <a:xfrm>
                <a:off x="0" y="0"/>
                <a:ext cx="2570718" cy="603397"/>
              </a:xfrm>
              <a:custGeom>
                <a:avLst/>
                <a:gdLst/>
                <a:ahLst/>
                <a:cxnLst/>
                <a:rect l="l" t="t" r="r" b="b"/>
                <a:pathLst>
                  <a:path w="2570718" h="746439">
                    <a:moveTo>
                      <a:pt x="23244" y="0"/>
                    </a:moveTo>
                    <a:lnTo>
                      <a:pt x="2547474" y="0"/>
                    </a:lnTo>
                    <a:cubicBezTo>
                      <a:pt x="2553639" y="0"/>
                      <a:pt x="2559551" y="2449"/>
                      <a:pt x="2563910" y="6808"/>
                    </a:cubicBezTo>
                    <a:cubicBezTo>
                      <a:pt x="2568269" y="11167"/>
                      <a:pt x="2570718" y="17079"/>
                      <a:pt x="2570718" y="23244"/>
                    </a:cubicBezTo>
                    <a:lnTo>
                      <a:pt x="2570718" y="723195"/>
                    </a:lnTo>
                    <a:cubicBezTo>
                      <a:pt x="2570718" y="736032"/>
                      <a:pt x="2560312" y="746439"/>
                      <a:pt x="2547474" y="746439"/>
                    </a:cubicBezTo>
                    <a:lnTo>
                      <a:pt x="23244" y="746439"/>
                    </a:lnTo>
                    <a:cubicBezTo>
                      <a:pt x="17079" y="746439"/>
                      <a:pt x="11167" y="743990"/>
                      <a:pt x="6808" y="739631"/>
                    </a:cubicBezTo>
                    <a:cubicBezTo>
                      <a:pt x="2449" y="735272"/>
                      <a:pt x="0" y="729360"/>
                      <a:pt x="0" y="723195"/>
                    </a:cubicBezTo>
                    <a:lnTo>
                      <a:pt x="0" y="23244"/>
                    </a:lnTo>
                    <a:cubicBezTo>
                      <a:pt x="0" y="17079"/>
                      <a:pt x="2449" y="11167"/>
                      <a:pt x="6808" y="6808"/>
                    </a:cubicBezTo>
                    <a:cubicBezTo>
                      <a:pt x="11167" y="2449"/>
                      <a:pt x="17079" y="0"/>
                      <a:pt x="23244" y="0"/>
                    </a:cubicBezTo>
                    <a:close/>
                  </a:path>
                </a:pathLst>
              </a:custGeom>
              <a:solidFill>
                <a:srgbClr val="260387"/>
              </a:solidFill>
              <a:ln w="28575" cap="sq">
                <a:solidFill>
                  <a:srgbClr val="260387"/>
                </a:solidFill>
                <a:prstDash val="solid"/>
                <a:miter/>
              </a:ln>
            </p:spPr>
            <p:txBody>
              <a:bodyPr/>
              <a:lstStyle/>
              <a:p>
                <a:endParaRPr lang="sv-SE" sz="1558"/>
              </a:p>
            </p:txBody>
          </p:sp>
          <p:sp>
            <p:nvSpPr>
              <p:cNvPr id="22" name="TextBox 8">
                <a:extLst>
                  <a:ext uri="{FF2B5EF4-FFF2-40B4-BE49-F238E27FC236}">
                    <a16:creationId xmlns:a16="http://schemas.microsoft.com/office/drawing/2014/main" id="{73CEF811-3460-A306-2311-5D1496E0840A}"/>
                  </a:ext>
                </a:extLst>
              </p:cNvPr>
              <p:cNvSpPr txBox="1"/>
              <p:nvPr/>
            </p:nvSpPr>
            <p:spPr>
              <a:xfrm>
                <a:off x="0" y="-28575"/>
                <a:ext cx="2570718" cy="775014"/>
              </a:xfrm>
              <a:prstGeom prst="rect">
                <a:avLst/>
              </a:prstGeom>
            </p:spPr>
            <p:txBody>
              <a:bodyPr lIns="33704" tIns="33704" rIns="33704" bIns="33704" rtlCol="0" anchor="ctr"/>
              <a:lstStyle/>
              <a:p>
                <a:pPr algn="ctr">
                  <a:lnSpc>
                    <a:spcPts val="1518"/>
                  </a:lnSpc>
                </a:pPr>
                <a:endParaRPr sz="1558"/>
              </a:p>
            </p:txBody>
          </p:sp>
        </p:grpSp>
        <p:sp>
          <p:nvSpPr>
            <p:cNvPr id="20" name="TextBox 9">
              <a:extLst>
                <a:ext uri="{FF2B5EF4-FFF2-40B4-BE49-F238E27FC236}">
                  <a16:creationId xmlns:a16="http://schemas.microsoft.com/office/drawing/2014/main" id="{3CC8FB9E-4D4B-9D99-104E-6B426A1A907F}"/>
                </a:ext>
              </a:extLst>
            </p:cNvPr>
            <p:cNvSpPr txBox="1"/>
            <p:nvPr/>
          </p:nvSpPr>
          <p:spPr>
            <a:xfrm>
              <a:off x="0" y="127145"/>
              <a:ext cx="5271628" cy="977254"/>
            </a:xfrm>
            <a:prstGeom prst="rect">
              <a:avLst/>
            </a:prstGeom>
          </p:spPr>
          <p:txBody>
            <a:bodyPr lIns="0" tIns="0" rIns="0" bIns="0" rtlCol="0" anchor="t">
              <a:spAutoFit/>
            </a:bodyPr>
            <a:lstStyle/>
            <a:p>
              <a:pPr algn="ctr">
                <a:lnSpc>
                  <a:spcPts val="5096"/>
                </a:lnSpc>
              </a:pPr>
              <a:r>
                <a:rPr lang="en-US" sz="4247" spc="199" dirty="0">
                  <a:solidFill>
                    <a:srgbClr val="FFFFFF"/>
                  </a:solidFill>
                  <a:latin typeface="Heading Now 71-78"/>
                  <a:ea typeface="Heading Now 71-78"/>
                  <a:cs typeface="Heading Now 71-78"/>
                  <a:sym typeface="Heading Now 71-78"/>
                </a:rPr>
                <a:t>Interaction</a:t>
              </a:r>
            </a:p>
          </p:txBody>
        </p:sp>
      </p:grpSp>
      <p:grpSp>
        <p:nvGrpSpPr>
          <p:cNvPr id="25" name="Group 20">
            <a:extLst>
              <a:ext uri="{FF2B5EF4-FFF2-40B4-BE49-F238E27FC236}">
                <a16:creationId xmlns:a16="http://schemas.microsoft.com/office/drawing/2014/main" id="{C7A0C4B4-7981-C7B1-4378-03B18603ECDF}"/>
              </a:ext>
            </a:extLst>
          </p:cNvPr>
          <p:cNvGrpSpPr/>
          <p:nvPr/>
        </p:nvGrpSpPr>
        <p:grpSpPr>
          <a:xfrm>
            <a:off x="556846" y="1978269"/>
            <a:ext cx="3798277" cy="3933320"/>
            <a:chOff x="0" y="0"/>
            <a:chExt cx="5355721" cy="5349027"/>
          </a:xfrm>
        </p:grpSpPr>
        <p:sp>
          <p:nvSpPr>
            <p:cNvPr id="26" name="Freeform 21">
              <a:extLst>
                <a:ext uri="{FF2B5EF4-FFF2-40B4-BE49-F238E27FC236}">
                  <a16:creationId xmlns:a16="http://schemas.microsoft.com/office/drawing/2014/main" id="{61FFE0F8-A91E-91AD-F0C8-87D8920D7557}"/>
                </a:ext>
              </a:extLst>
            </p:cNvPr>
            <p:cNvSpPr/>
            <p:nvPr/>
          </p:nvSpPr>
          <p:spPr>
            <a:xfrm>
              <a:off x="0" y="0"/>
              <a:ext cx="5355721" cy="5349027"/>
            </a:xfrm>
            <a:custGeom>
              <a:avLst/>
              <a:gdLst/>
              <a:ahLst/>
              <a:cxnLst/>
              <a:rect l="l" t="t" r="r" b="b"/>
              <a:pathLst>
                <a:path w="5355721" h="5349027">
                  <a:moveTo>
                    <a:pt x="0" y="0"/>
                  </a:moveTo>
                  <a:lnTo>
                    <a:pt x="5355721" y="0"/>
                  </a:lnTo>
                  <a:lnTo>
                    <a:pt x="5355721" y="5349027"/>
                  </a:lnTo>
                  <a:lnTo>
                    <a:pt x="0" y="5349027"/>
                  </a:lnTo>
                  <a:lnTo>
                    <a:pt x="0" y="0"/>
                  </a:lnTo>
                  <a:close/>
                </a:path>
              </a:pathLst>
            </a:custGeom>
            <a:blipFill>
              <a:blip r:embed="rId2"/>
              <a:stretch>
                <a:fillRect/>
              </a:stretch>
            </a:blipFill>
          </p:spPr>
          <p:txBody>
            <a:bodyPr/>
            <a:lstStyle/>
            <a:p>
              <a:endParaRPr lang="sv-SE" sz="1558"/>
            </a:p>
          </p:txBody>
        </p:sp>
        <p:sp>
          <p:nvSpPr>
            <p:cNvPr id="27" name="Freeform 22">
              <a:extLst>
                <a:ext uri="{FF2B5EF4-FFF2-40B4-BE49-F238E27FC236}">
                  <a16:creationId xmlns:a16="http://schemas.microsoft.com/office/drawing/2014/main" id="{B5A9931F-FD97-6173-46D6-300F8248E4F3}"/>
                </a:ext>
              </a:extLst>
            </p:cNvPr>
            <p:cNvSpPr/>
            <p:nvPr/>
          </p:nvSpPr>
          <p:spPr>
            <a:xfrm>
              <a:off x="3538896" y="670646"/>
              <a:ext cx="1135734" cy="1120658"/>
            </a:xfrm>
            <a:custGeom>
              <a:avLst/>
              <a:gdLst/>
              <a:ahLst/>
              <a:cxnLst/>
              <a:rect l="l" t="t" r="r" b="b"/>
              <a:pathLst>
                <a:path w="1135734" h="1120658">
                  <a:moveTo>
                    <a:pt x="0" y="0"/>
                  </a:moveTo>
                  <a:lnTo>
                    <a:pt x="1135734" y="0"/>
                  </a:lnTo>
                  <a:lnTo>
                    <a:pt x="1135734" y="1120658"/>
                  </a:lnTo>
                  <a:lnTo>
                    <a:pt x="0" y="1120658"/>
                  </a:lnTo>
                  <a:lnTo>
                    <a:pt x="0" y="0"/>
                  </a:lnTo>
                  <a:close/>
                </a:path>
              </a:pathLst>
            </a:custGeom>
            <a:blipFill>
              <a:blip r:embed="rId3"/>
              <a:stretch>
                <a:fillRect/>
              </a:stretch>
            </a:blipFill>
          </p:spPr>
          <p:txBody>
            <a:bodyPr/>
            <a:lstStyle/>
            <a:p>
              <a:endParaRPr lang="sv-SE" sz="1558"/>
            </a:p>
          </p:txBody>
        </p:sp>
        <p:sp>
          <p:nvSpPr>
            <p:cNvPr id="28" name="Freeform 23">
              <a:extLst>
                <a:ext uri="{FF2B5EF4-FFF2-40B4-BE49-F238E27FC236}">
                  <a16:creationId xmlns:a16="http://schemas.microsoft.com/office/drawing/2014/main" id="{DC036E4A-E19A-9885-3FF0-314F0830AE33}"/>
                </a:ext>
              </a:extLst>
            </p:cNvPr>
            <p:cNvSpPr/>
            <p:nvPr/>
          </p:nvSpPr>
          <p:spPr>
            <a:xfrm>
              <a:off x="689688" y="678793"/>
              <a:ext cx="1133633" cy="1118585"/>
            </a:xfrm>
            <a:custGeom>
              <a:avLst/>
              <a:gdLst/>
              <a:ahLst/>
              <a:cxnLst/>
              <a:rect l="l" t="t" r="r" b="b"/>
              <a:pathLst>
                <a:path w="1133633" h="1118585">
                  <a:moveTo>
                    <a:pt x="0" y="0"/>
                  </a:moveTo>
                  <a:lnTo>
                    <a:pt x="1133633" y="0"/>
                  </a:lnTo>
                  <a:lnTo>
                    <a:pt x="1133633" y="1118584"/>
                  </a:lnTo>
                  <a:lnTo>
                    <a:pt x="0" y="1118584"/>
                  </a:lnTo>
                  <a:lnTo>
                    <a:pt x="0" y="0"/>
                  </a:lnTo>
                  <a:close/>
                </a:path>
              </a:pathLst>
            </a:custGeom>
            <a:blipFill>
              <a:blip r:embed="rId4"/>
              <a:stretch>
                <a:fillRect/>
              </a:stretch>
            </a:blipFill>
          </p:spPr>
          <p:txBody>
            <a:bodyPr/>
            <a:lstStyle/>
            <a:p>
              <a:endParaRPr lang="sv-SE" sz="1558"/>
            </a:p>
          </p:txBody>
        </p:sp>
        <p:sp>
          <p:nvSpPr>
            <p:cNvPr id="29" name="Freeform 24">
              <a:extLst>
                <a:ext uri="{FF2B5EF4-FFF2-40B4-BE49-F238E27FC236}">
                  <a16:creationId xmlns:a16="http://schemas.microsoft.com/office/drawing/2014/main" id="{5A1EDFD1-63C1-F1A7-5FDA-A9B5DAB4DCB0}"/>
                </a:ext>
              </a:extLst>
            </p:cNvPr>
            <p:cNvSpPr/>
            <p:nvPr/>
          </p:nvSpPr>
          <p:spPr>
            <a:xfrm>
              <a:off x="2106426" y="4106349"/>
              <a:ext cx="1142869" cy="1153165"/>
            </a:xfrm>
            <a:custGeom>
              <a:avLst/>
              <a:gdLst/>
              <a:ahLst/>
              <a:cxnLst/>
              <a:rect l="l" t="t" r="r" b="b"/>
              <a:pathLst>
                <a:path w="1142869" h="1153165">
                  <a:moveTo>
                    <a:pt x="0" y="0"/>
                  </a:moveTo>
                  <a:lnTo>
                    <a:pt x="1142869" y="0"/>
                  </a:lnTo>
                  <a:lnTo>
                    <a:pt x="1142869" y="1153166"/>
                  </a:lnTo>
                  <a:lnTo>
                    <a:pt x="0" y="1153166"/>
                  </a:lnTo>
                  <a:lnTo>
                    <a:pt x="0" y="0"/>
                  </a:lnTo>
                  <a:close/>
                </a:path>
              </a:pathLst>
            </a:custGeom>
            <a:blipFill>
              <a:blip r:embed="rId5"/>
              <a:stretch>
                <a:fillRect/>
              </a:stretch>
            </a:blipFill>
          </p:spPr>
          <p:txBody>
            <a:bodyPr/>
            <a:lstStyle/>
            <a:p>
              <a:endParaRPr lang="sv-SE" sz="1558"/>
            </a:p>
          </p:txBody>
        </p:sp>
        <p:sp>
          <p:nvSpPr>
            <p:cNvPr id="30" name="Freeform 25">
              <a:extLst>
                <a:ext uri="{FF2B5EF4-FFF2-40B4-BE49-F238E27FC236}">
                  <a16:creationId xmlns:a16="http://schemas.microsoft.com/office/drawing/2014/main" id="{4034DC1D-80A8-23C9-03C1-AFB3BBE4A5B2}"/>
                </a:ext>
              </a:extLst>
            </p:cNvPr>
            <p:cNvSpPr/>
            <p:nvPr/>
          </p:nvSpPr>
          <p:spPr>
            <a:xfrm>
              <a:off x="4113802" y="2121130"/>
              <a:ext cx="1121657" cy="1106767"/>
            </a:xfrm>
            <a:custGeom>
              <a:avLst/>
              <a:gdLst/>
              <a:ahLst/>
              <a:cxnLst/>
              <a:rect l="l" t="t" r="r" b="b"/>
              <a:pathLst>
                <a:path w="1121657" h="1106767">
                  <a:moveTo>
                    <a:pt x="0" y="0"/>
                  </a:moveTo>
                  <a:lnTo>
                    <a:pt x="1121656" y="0"/>
                  </a:lnTo>
                  <a:lnTo>
                    <a:pt x="1121656" y="1106767"/>
                  </a:lnTo>
                  <a:lnTo>
                    <a:pt x="0" y="1106767"/>
                  </a:lnTo>
                  <a:lnTo>
                    <a:pt x="0" y="0"/>
                  </a:lnTo>
                  <a:close/>
                </a:path>
              </a:pathLst>
            </a:custGeom>
            <a:blipFill>
              <a:blip r:embed="rId6"/>
              <a:stretch>
                <a:fillRect/>
              </a:stretch>
            </a:blipFill>
          </p:spPr>
          <p:txBody>
            <a:bodyPr/>
            <a:lstStyle/>
            <a:p>
              <a:endParaRPr lang="sv-SE" sz="1558"/>
            </a:p>
          </p:txBody>
        </p:sp>
        <p:sp>
          <p:nvSpPr>
            <p:cNvPr id="31" name="Freeform 26">
              <a:extLst>
                <a:ext uri="{FF2B5EF4-FFF2-40B4-BE49-F238E27FC236}">
                  <a16:creationId xmlns:a16="http://schemas.microsoft.com/office/drawing/2014/main" id="{10E5BF45-5376-DE4C-53DC-4561B15A6F18}"/>
                </a:ext>
              </a:extLst>
            </p:cNvPr>
            <p:cNvSpPr/>
            <p:nvPr/>
          </p:nvSpPr>
          <p:spPr>
            <a:xfrm>
              <a:off x="665794" y="3547275"/>
              <a:ext cx="1157527" cy="1142162"/>
            </a:xfrm>
            <a:custGeom>
              <a:avLst/>
              <a:gdLst/>
              <a:ahLst/>
              <a:cxnLst/>
              <a:rect l="l" t="t" r="r" b="b"/>
              <a:pathLst>
                <a:path w="1157527" h="1142162">
                  <a:moveTo>
                    <a:pt x="0" y="0"/>
                  </a:moveTo>
                  <a:lnTo>
                    <a:pt x="1157527" y="0"/>
                  </a:lnTo>
                  <a:lnTo>
                    <a:pt x="1157527" y="1142162"/>
                  </a:lnTo>
                  <a:lnTo>
                    <a:pt x="0" y="1142162"/>
                  </a:lnTo>
                  <a:lnTo>
                    <a:pt x="0" y="0"/>
                  </a:lnTo>
                  <a:close/>
                </a:path>
              </a:pathLst>
            </a:custGeom>
            <a:blipFill>
              <a:blip r:embed="rId7"/>
              <a:stretch>
                <a:fillRect/>
              </a:stretch>
            </a:blipFill>
          </p:spPr>
          <p:txBody>
            <a:bodyPr/>
            <a:lstStyle/>
            <a:p>
              <a:endParaRPr lang="sv-SE" sz="1558"/>
            </a:p>
          </p:txBody>
        </p:sp>
        <p:sp>
          <p:nvSpPr>
            <p:cNvPr id="32" name="Freeform 27">
              <a:extLst>
                <a:ext uri="{FF2B5EF4-FFF2-40B4-BE49-F238E27FC236}">
                  <a16:creationId xmlns:a16="http://schemas.microsoft.com/office/drawing/2014/main" id="{1E592589-2FE8-0749-3C20-F28ACEFAC8A9}"/>
                </a:ext>
              </a:extLst>
            </p:cNvPr>
            <p:cNvSpPr/>
            <p:nvPr/>
          </p:nvSpPr>
          <p:spPr>
            <a:xfrm>
              <a:off x="3482308" y="3523262"/>
              <a:ext cx="1192322" cy="1166174"/>
            </a:xfrm>
            <a:custGeom>
              <a:avLst/>
              <a:gdLst/>
              <a:ahLst/>
              <a:cxnLst/>
              <a:rect l="l" t="t" r="r" b="b"/>
              <a:pathLst>
                <a:path w="1192322" h="1166174">
                  <a:moveTo>
                    <a:pt x="0" y="0"/>
                  </a:moveTo>
                  <a:lnTo>
                    <a:pt x="1192322" y="0"/>
                  </a:lnTo>
                  <a:lnTo>
                    <a:pt x="1192322" y="1166175"/>
                  </a:lnTo>
                  <a:lnTo>
                    <a:pt x="0" y="1166175"/>
                  </a:lnTo>
                  <a:lnTo>
                    <a:pt x="0" y="0"/>
                  </a:lnTo>
                  <a:close/>
                </a:path>
              </a:pathLst>
            </a:custGeom>
            <a:blipFill>
              <a:blip r:embed="rId8"/>
              <a:stretch>
                <a:fillRect/>
              </a:stretch>
            </a:blipFill>
          </p:spPr>
          <p:txBody>
            <a:bodyPr/>
            <a:lstStyle/>
            <a:p>
              <a:endParaRPr lang="sv-SE" sz="1558"/>
            </a:p>
          </p:txBody>
        </p:sp>
        <p:sp>
          <p:nvSpPr>
            <p:cNvPr id="33" name="Freeform 28">
              <a:extLst>
                <a:ext uri="{FF2B5EF4-FFF2-40B4-BE49-F238E27FC236}">
                  <a16:creationId xmlns:a16="http://schemas.microsoft.com/office/drawing/2014/main" id="{88AC99CD-3504-E22A-D7DB-599F9A5F89D1}"/>
                </a:ext>
              </a:extLst>
            </p:cNvPr>
            <p:cNvSpPr/>
            <p:nvPr/>
          </p:nvSpPr>
          <p:spPr>
            <a:xfrm>
              <a:off x="114880" y="2137104"/>
              <a:ext cx="1101827" cy="1106767"/>
            </a:xfrm>
            <a:custGeom>
              <a:avLst/>
              <a:gdLst/>
              <a:ahLst/>
              <a:cxnLst/>
              <a:rect l="l" t="t" r="r" b="b"/>
              <a:pathLst>
                <a:path w="1101827" h="1106767">
                  <a:moveTo>
                    <a:pt x="0" y="0"/>
                  </a:moveTo>
                  <a:lnTo>
                    <a:pt x="1101827" y="0"/>
                  </a:lnTo>
                  <a:lnTo>
                    <a:pt x="1101827" y="1106768"/>
                  </a:lnTo>
                  <a:lnTo>
                    <a:pt x="0" y="1106768"/>
                  </a:lnTo>
                  <a:lnTo>
                    <a:pt x="0" y="0"/>
                  </a:lnTo>
                  <a:close/>
                </a:path>
              </a:pathLst>
            </a:custGeom>
            <a:blipFill>
              <a:blip r:embed="rId9"/>
              <a:stretch>
                <a:fillRect/>
              </a:stretch>
            </a:blipFill>
          </p:spPr>
          <p:txBody>
            <a:bodyPr/>
            <a:lstStyle/>
            <a:p>
              <a:endParaRPr lang="sv-SE" sz="1558"/>
            </a:p>
          </p:txBody>
        </p:sp>
        <p:sp>
          <p:nvSpPr>
            <p:cNvPr id="34" name="Freeform 29">
              <a:extLst>
                <a:ext uri="{FF2B5EF4-FFF2-40B4-BE49-F238E27FC236}">
                  <a16:creationId xmlns:a16="http://schemas.microsoft.com/office/drawing/2014/main" id="{56119BBE-F03D-FB6A-1BC0-125AF9E88089}"/>
                </a:ext>
              </a:extLst>
            </p:cNvPr>
            <p:cNvSpPr/>
            <p:nvPr/>
          </p:nvSpPr>
          <p:spPr>
            <a:xfrm>
              <a:off x="2106426" y="109281"/>
              <a:ext cx="1142869" cy="1122731"/>
            </a:xfrm>
            <a:custGeom>
              <a:avLst/>
              <a:gdLst/>
              <a:ahLst/>
              <a:cxnLst/>
              <a:rect l="l" t="t" r="r" b="b"/>
              <a:pathLst>
                <a:path w="1142869" h="1122731">
                  <a:moveTo>
                    <a:pt x="0" y="0"/>
                  </a:moveTo>
                  <a:lnTo>
                    <a:pt x="1142869" y="0"/>
                  </a:lnTo>
                  <a:lnTo>
                    <a:pt x="1142869" y="1122731"/>
                  </a:lnTo>
                  <a:lnTo>
                    <a:pt x="0" y="1122731"/>
                  </a:lnTo>
                  <a:lnTo>
                    <a:pt x="0" y="0"/>
                  </a:lnTo>
                  <a:close/>
                </a:path>
              </a:pathLst>
            </a:custGeom>
            <a:blipFill>
              <a:blip r:embed="rId10"/>
              <a:stretch>
                <a:fillRect/>
              </a:stretch>
            </a:blipFill>
          </p:spPr>
          <p:txBody>
            <a:bodyPr/>
            <a:lstStyle/>
            <a:p>
              <a:endParaRPr lang="sv-SE" sz="1558"/>
            </a:p>
          </p:txBody>
        </p:sp>
        <p:sp>
          <p:nvSpPr>
            <p:cNvPr id="35" name="TextBox 30">
              <a:extLst>
                <a:ext uri="{FF2B5EF4-FFF2-40B4-BE49-F238E27FC236}">
                  <a16:creationId xmlns:a16="http://schemas.microsoft.com/office/drawing/2014/main" id="{8373AEA2-0696-767C-E9C9-B7995C5B4193}"/>
                </a:ext>
              </a:extLst>
            </p:cNvPr>
            <p:cNvSpPr txBox="1"/>
            <p:nvPr/>
          </p:nvSpPr>
          <p:spPr>
            <a:xfrm>
              <a:off x="1255027" y="2217845"/>
              <a:ext cx="2941104" cy="878876"/>
            </a:xfrm>
            <a:prstGeom prst="rect">
              <a:avLst/>
            </a:prstGeom>
          </p:spPr>
          <p:txBody>
            <a:bodyPr lIns="0" tIns="0" rIns="0" bIns="0" rtlCol="0" anchor="t">
              <a:spAutoFit/>
            </a:bodyPr>
            <a:lstStyle/>
            <a:p>
              <a:pPr algn="ctr">
                <a:lnSpc>
                  <a:spcPts val="2596"/>
                </a:lnSpc>
                <a:spcBef>
                  <a:spcPct val="0"/>
                </a:spcBef>
              </a:pPr>
              <a:r>
                <a:rPr lang="en-US" sz="1855" b="1" dirty="0" err="1">
                  <a:solidFill>
                    <a:srgbClr val="000000"/>
                  </a:solidFill>
                  <a:latin typeface="Heading Now 71-78"/>
                  <a:ea typeface="Heading Now 71-78"/>
                  <a:cs typeface="Heading Now 71-78"/>
                  <a:sym typeface="Heading Now 71-78"/>
                </a:rPr>
                <a:t>NeurotechEU</a:t>
              </a:r>
              <a:endParaRPr lang="en-US" sz="1855" b="1" dirty="0">
                <a:solidFill>
                  <a:srgbClr val="000000"/>
                </a:solidFill>
                <a:latin typeface="Heading Now 71-78"/>
                <a:ea typeface="Heading Now 71-78"/>
                <a:cs typeface="Heading Now 71-78"/>
                <a:sym typeface="Heading Now 71-78"/>
              </a:endParaRPr>
            </a:p>
            <a:p>
              <a:pPr algn="ctr">
                <a:lnSpc>
                  <a:spcPts val="2596"/>
                </a:lnSpc>
                <a:spcBef>
                  <a:spcPct val="0"/>
                </a:spcBef>
              </a:pPr>
              <a:r>
                <a:rPr lang="en-US" sz="1855" b="1" dirty="0">
                  <a:solidFill>
                    <a:srgbClr val="000000"/>
                  </a:solidFill>
                  <a:latin typeface="Heading Now 71-78"/>
                  <a:ea typeface="Heading Now 71-78"/>
                  <a:cs typeface="Heading Now 71-78"/>
                  <a:sym typeface="Heading Now 71-78"/>
                </a:rPr>
                <a:t>Forum</a:t>
              </a:r>
            </a:p>
          </p:txBody>
        </p:sp>
      </p:grpSp>
    </p:spTree>
    <p:extLst>
      <p:ext uri="{BB962C8B-B14F-4D97-AF65-F5344CB8AC3E}">
        <p14:creationId xmlns:p14="http://schemas.microsoft.com/office/powerpoint/2010/main" val="2006657118"/>
      </p:ext>
    </p:extLst>
  </p:cSld>
  <p:clrMapOvr>
    <a:masterClrMapping/>
  </p:clrMapOvr>
</p:sld>
</file>

<file path=ppt/theme/theme1.xml><?xml version="1.0" encoding="utf-8"?>
<a:theme xmlns:a="http://schemas.openxmlformats.org/drawingml/2006/main" name="NeurotechEU">
  <a:themeElements>
    <a:clrScheme name="NeurotechEU">
      <a:dk1>
        <a:srgbClr val="260387"/>
      </a:dk1>
      <a:lt1>
        <a:srgbClr val="FFFFFF"/>
      </a:lt1>
      <a:dk2>
        <a:srgbClr val="260387"/>
      </a:dk2>
      <a:lt2>
        <a:srgbClr val="FCF3E6"/>
      </a:lt2>
      <a:accent1>
        <a:srgbClr val="260387"/>
      </a:accent1>
      <a:accent2>
        <a:srgbClr val="5F59FF"/>
      </a:accent2>
      <a:accent3>
        <a:srgbClr val="82FFC8"/>
      </a:accent3>
      <a:accent4>
        <a:srgbClr val="FF7DC8"/>
      </a:accent4>
      <a:accent5>
        <a:srgbClr val="FFFF6E"/>
      </a:accent5>
      <a:accent6>
        <a:srgbClr val="FA7D1E"/>
      </a:accent6>
      <a:hlink>
        <a:srgbClr val="5F59FF"/>
      </a:hlink>
      <a:folHlink>
        <a:srgbClr val="FF73C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TE-Template-PowerPoint" id="{4BE842F9-39C0-D441-A3BD-5A049FC117D4}" vid="{36864268-F046-A54B-AF9E-F2A7D425FD9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B5C3609C51EEB4CABE5559130DCD9F8" ma:contentTypeVersion="15" ma:contentTypeDescription="Een nieuw document maken." ma:contentTypeScope="" ma:versionID="6341288c9483e6f9abab17175e6a2995">
  <xsd:schema xmlns:xsd="http://www.w3.org/2001/XMLSchema" xmlns:xs="http://www.w3.org/2001/XMLSchema" xmlns:p="http://schemas.microsoft.com/office/2006/metadata/properties" xmlns:ns2="f1fba2c9-4d60-474b-af6f-03915b0da88a" xmlns:ns3="ffebfd2f-bdb7-45f5-97e0-2a2e96c88afd" targetNamespace="http://schemas.microsoft.com/office/2006/metadata/properties" ma:root="true" ma:fieldsID="a72bee1958d84bf1376ee7a19f82daaf" ns2:_="" ns3:_="">
    <xsd:import namespace="f1fba2c9-4d60-474b-af6f-03915b0da88a"/>
    <xsd:import namespace="ffebfd2f-bdb7-45f5-97e0-2a2e96c88a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fba2c9-4d60-474b-af6f-03915b0da8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9479e1c4-431f-42ea-b6f3-1b0615c9ce1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febfd2f-bdb7-45f5-97e0-2a2e96c88afd"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14" nillable="true" ma:displayName="Taxonomy Catch All Column" ma:hidden="true" ma:list="{79ae8f80-de93-4dae-88e4-53182ef4796c}" ma:internalName="TaxCatchAll" ma:showField="CatchAllData" ma:web="ffebfd2f-bdb7-45f5-97e0-2a2e96c88af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1DA596-93BD-4DCD-9ADC-7023493707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fba2c9-4d60-474b-af6f-03915b0da88a"/>
    <ds:schemaRef ds:uri="ffebfd2f-bdb7-45f5-97e0-2a2e96c88a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06F744-E49F-4061-9872-409D7251010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NeurotechEU</Template>
  <TotalTime>140</TotalTime>
  <Words>1199</Words>
  <Application>Microsoft Macintosh PowerPoint</Application>
  <PresentationFormat>Widescreen</PresentationFormat>
  <Paragraphs>135</Paragraphs>
  <Slides>16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DM Sans</vt:lpstr>
      <vt:lpstr>Heading Now 71-78</vt:lpstr>
      <vt:lpstr>NeurotechEU</vt:lpstr>
      <vt:lpstr>PowerPoint Presentation</vt:lpstr>
      <vt:lpstr>Why Digital Platforms Matter for European University Alliances</vt:lpstr>
      <vt:lpstr>Our Journey</vt:lpstr>
      <vt:lpstr>PowerPoint Presentation</vt:lpstr>
      <vt:lpstr>Lessons learned from 1st generation European University Alliances</vt:lpstr>
      <vt:lpstr>PowerPoint Presentation</vt:lpstr>
      <vt:lpstr>PowerPoint Presentation</vt:lpstr>
      <vt:lpstr>PowerPoint Presentation</vt:lpstr>
      <vt:lpstr>PowerPoint Presentation</vt:lpstr>
      <vt:lpstr>Why this architecture?</vt:lpstr>
      <vt:lpstr>What we built on</vt:lpstr>
      <vt:lpstr>Rather then building a single platform to do everything, we assembled a coordination layer that respects institutional diversity while enabling European level interoperability</vt:lpstr>
      <vt:lpstr>Interoperability</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Mathew Abrams</dc:creator>
  <cp:lastModifiedBy>Mathew Abrams</cp:lastModifiedBy>
  <cp:revision>11</cp:revision>
  <dcterms:created xsi:type="dcterms:W3CDTF">2026-01-20T10:23:16Z</dcterms:created>
  <dcterms:modified xsi:type="dcterms:W3CDTF">2026-01-26T06:48:28Z</dcterms:modified>
</cp:coreProperties>
</file>